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71" r:id="rId4"/>
    <p:sldMasterId id="2147483648" r:id="rId5"/>
  </p:sldMasterIdLst>
  <p:notesMasterIdLst>
    <p:notesMasterId r:id="rId13"/>
  </p:notesMasterIdLst>
  <p:sldIdLst>
    <p:sldId id="256" r:id="rId6"/>
    <p:sldId id="321" r:id="rId7"/>
    <p:sldId id="869" r:id="rId8"/>
    <p:sldId id="863" r:id="rId9"/>
    <p:sldId id="868" r:id="rId10"/>
    <p:sldId id="867" r:id="rId11"/>
    <p:sldId id="871" r:id="rId12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5CA3"/>
    <a:srgbClr val="412468"/>
    <a:srgbClr val="FF007F"/>
    <a:srgbClr val="F8EFD9"/>
    <a:srgbClr val="F06680"/>
    <a:srgbClr val="2473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5C0FDB-96BD-E40A-9836-5D02589D849C}" v="293" dt="2025-02-03T15:07:21.454"/>
    <p1510:client id="{541A20C1-1037-CDEF-874B-6BBE9780CC78}" v="4" dt="2025-02-04T15:19:13.422"/>
    <p1510:client id="{B0179973-3BA9-3401-6438-8C083079817C}" v="1231" dt="2025-02-03T13:09:42.230"/>
    <p1510:client id="{FE740A42-CB59-0AEB-B336-289F01805272}" v="19" dt="2025-02-03T12:09:52.52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75"/>
    <p:restoredTop sz="87719" autoAdjust="0"/>
  </p:normalViewPr>
  <p:slideViewPr>
    <p:cSldViewPr snapToGrid="0">
      <p:cViewPr varScale="1">
        <p:scale>
          <a:sx n="51" d="100"/>
          <a:sy n="51" d="100"/>
        </p:scale>
        <p:origin x="208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64AF56-6D88-4F0D-AF1D-98E0458F36AF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6150"/>
            <a:ext cx="36068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849A7-CDFE-4154-9C31-C00FE9900B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871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We're just going to take a minute or two to quickly recap the action that we're asking you to take as pledge signers. You'll have named a senior level sponsor when you signed the pledge. In your communications,  we'd also love for you to share the pledge logo on your website, careers pages and any recruitment materials.</a:t>
            </a:r>
          </a:p>
          <a:p>
            <a:endParaRPr lang="en-US">
              <a:ea typeface="Calibri"/>
              <a:cs typeface="Calibri"/>
            </a:endParaRPr>
          </a:p>
          <a:p>
            <a:r>
              <a:rPr lang="en-US">
                <a:ea typeface="Calibri"/>
                <a:cs typeface="Calibri"/>
              </a:rPr>
              <a:t>We also as that age is specifically named in your EDI policy, and that you take at least one action a year to become a more age-friendly employer, from one of the five areas of our Framework. </a:t>
            </a:r>
          </a:p>
          <a:p>
            <a:endParaRPr lang="en-US">
              <a:ea typeface="Calibri"/>
              <a:cs typeface="Calibri"/>
            </a:endParaRPr>
          </a:p>
          <a:p>
            <a:r>
              <a:rPr lang="en-US">
                <a:ea typeface="Calibri"/>
                <a:cs typeface="Calibri"/>
              </a:rPr>
              <a:t>Its this last section under Point 3 that we want every organisation to review, discuss and to report back on with us – to  take action in at least one area each year from signing.  Again, these are:</a:t>
            </a:r>
          </a:p>
          <a:p>
            <a:endParaRPr lang="en-US"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>
                <a:ea typeface="Calibri"/>
                <a:cs typeface="Calibri"/>
              </a:rPr>
              <a:t>Creating an Age Friendly Culture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>
                <a:ea typeface="Calibri"/>
                <a:cs typeface="Calibri"/>
              </a:rPr>
              <a:t>Hiring Age Positively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>
                <a:ea typeface="Calibri"/>
                <a:cs typeface="Calibri"/>
              </a:rPr>
              <a:t>Being Flexible About Flexible Working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>
                <a:ea typeface="Calibri"/>
                <a:cs typeface="Calibri"/>
              </a:rPr>
              <a:t>Encouraging Career development at all ages  and finally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>
                <a:ea typeface="Calibri"/>
                <a:cs typeface="Calibri"/>
              </a:rPr>
              <a:t>Ensuring everyone has the health support they need</a:t>
            </a:r>
          </a:p>
          <a:p>
            <a:endParaRPr lang="en-US">
              <a:ea typeface="Calibri"/>
              <a:cs typeface="Calibri"/>
            </a:endParaRPr>
          </a:p>
          <a:p>
            <a:endParaRPr lang="en-US">
              <a:ea typeface="Calibri"/>
              <a:cs typeface="Calibri"/>
            </a:endParaRPr>
          </a:p>
          <a:p>
            <a:r>
              <a:rPr lang="en-US">
                <a:ea typeface="Calibri"/>
                <a:cs typeface="Calibri"/>
              </a:rPr>
              <a:t> The best resource here to support you is the action framework at the employer pledge webpage</a:t>
            </a:r>
          </a:p>
          <a:p>
            <a:r>
              <a:rPr lang="en-US">
                <a:ea typeface="Calibri"/>
                <a:cs typeface="Calibri"/>
              </a:rPr>
              <a:t> - https://ageing-better.org.uk/age-friendly-employer-action-framework. </a:t>
            </a:r>
          </a:p>
          <a:p>
            <a:r>
              <a:rPr lang="en-US">
                <a:ea typeface="Calibri"/>
                <a:cs typeface="Calibri"/>
              </a:rPr>
              <a:t>We will show an example and a link to this framework before the end of this slide deck. </a:t>
            </a:r>
          </a:p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849A7-CDFE-4154-9C31-C00FE9900B8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814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We're just going to take a minute or two to quickly recap the action that we're asking you to take as pledge signers. You'll have named a senior level sponsor when you signed the pledge. In your communications,  we'd also love for you to share the pledge logo on your website, careers pages and any recruitment materials.</a:t>
            </a:r>
          </a:p>
          <a:p>
            <a:endParaRPr lang="en-US">
              <a:ea typeface="Calibri"/>
              <a:cs typeface="Calibri"/>
            </a:endParaRPr>
          </a:p>
          <a:p>
            <a:r>
              <a:rPr lang="en-US">
                <a:ea typeface="Calibri"/>
                <a:cs typeface="Calibri"/>
              </a:rPr>
              <a:t>We also as that age is specifically named in your EDI policy, and that you take at least one action a year to become a more age-friendly employer, from one of the five areas of our Framework. </a:t>
            </a:r>
          </a:p>
          <a:p>
            <a:endParaRPr lang="en-US">
              <a:ea typeface="Calibri"/>
              <a:cs typeface="Calibri"/>
            </a:endParaRPr>
          </a:p>
          <a:p>
            <a:r>
              <a:rPr lang="en-US">
                <a:ea typeface="Calibri"/>
                <a:cs typeface="Calibri"/>
              </a:rPr>
              <a:t>Its this last section under Point 3 that we want every organisation to review, discuss and to report back on with us – to  take action in at least one area each year from signing.  Again, these are:</a:t>
            </a:r>
          </a:p>
          <a:p>
            <a:endParaRPr lang="en-US">
              <a:ea typeface="Calibri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>
                <a:ea typeface="Calibri"/>
                <a:cs typeface="Calibri"/>
              </a:rPr>
              <a:t>Creating an Age Friendly Culture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>
                <a:ea typeface="Calibri"/>
                <a:cs typeface="Calibri"/>
              </a:rPr>
              <a:t>Hiring Age Positively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>
                <a:ea typeface="Calibri"/>
                <a:cs typeface="Calibri"/>
              </a:rPr>
              <a:t>Being Flexible About Flexible Working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>
                <a:ea typeface="Calibri"/>
                <a:cs typeface="Calibri"/>
              </a:rPr>
              <a:t>Encouraging Career development at all ages  and finally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>
                <a:ea typeface="Calibri"/>
                <a:cs typeface="Calibri"/>
              </a:rPr>
              <a:t>Ensuring everyone has the health support they need</a:t>
            </a:r>
          </a:p>
          <a:p>
            <a:endParaRPr lang="en-US">
              <a:ea typeface="Calibri"/>
              <a:cs typeface="Calibri"/>
            </a:endParaRPr>
          </a:p>
          <a:p>
            <a:endParaRPr lang="en-US">
              <a:ea typeface="Calibri"/>
              <a:cs typeface="Calibri"/>
            </a:endParaRPr>
          </a:p>
          <a:p>
            <a:r>
              <a:rPr lang="en-US">
                <a:ea typeface="Calibri"/>
                <a:cs typeface="Calibri"/>
              </a:rPr>
              <a:t> The best resource here to support you is the action framework at the employer pledge webpage</a:t>
            </a:r>
          </a:p>
          <a:p>
            <a:r>
              <a:rPr lang="en-US">
                <a:ea typeface="Calibri"/>
                <a:cs typeface="Calibri"/>
              </a:rPr>
              <a:t> - https://ageing-better.org.uk/age-friendly-employer-action-framework. </a:t>
            </a:r>
          </a:p>
          <a:p>
            <a:r>
              <a:rPr lang="en-US">
                <a:ea typeface="Calibri"/>
                <a:cs typeface="Calibri"/>
              </a:rPr>
              <a:t>We will show an example and a link to this framework before the end of this slide deck. </a:t>
            </a:r>
          </a:p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849A7-CDFE-4154-9C31-C00FE9900B8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392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412468"/>
                </a:solidFill>
                <a:latin typeface="Gordita Bold"/>
                <a:cs typeface="Gordita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0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F89CC-F74C-4390-A957-4583D92429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3625" y="2583974"/>
            <a:ext cx="5290786" cy="2104100"/>
          </a:xfrm>
        </p:spPr>
        <p:txBody>
          <a:bodyPr anchor="t">
            <a:normAutofit/>
          </a:bodyPr>
          <a:lstStyle>
            <a:lvl1pPr marL="0" indent="0" algn="l">
              <a:lnSpc>
                <a:spcPts val="4210"/>
              </a:lnSpc>
              <a:buFont typeface="Arial" panose="020B0604020202020204" pitchFamily="34" charset="0"/>
              <a:buNone/>
              <a:defRPr sz="394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3A577-857E-4CCC-BDEC-E12B657E78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624" y="4807728"/>
            <a:ext cx="4346044" cy="1726563"/>
          </a:xfrm>
        </p:spPr>
        <p:txBody>
          <a:bodyPr>
            <a:normAutofit/>
          </a:bodyPr>
          <a:lstStyle>
            <a:lvl1pPr marL="0" indent="0" algn="l">
              <a:lnSpc>
                <a:spcPts val="1895"/>
              </a:lnSpc>
              <a:spcAft>
                <a:spcPts val="0"/>
              </a:spcAft>
              <a:buNone/>
              <a:defRPr sz="1579" b="0">
                <a:solidFill>
                  <a:schemeClr val="bg1"/>
                </a:solidFill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8A0DFA-A63F-4FE5-A44A-DD2E5F85E438}"/>
              </a:ext>
            </a:extLst>
          </p:cNvPr>
          <p:cNvSpPr txBox="1"/>
          <p:nvPr userDrawn="1"/>
        </p:nvSpPr>
        <p:spPr>
          <a:xfrm>
            <a:off x="473625" y="7029262"/>
            <a:ext cx="2853034" cy="1620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53" b="1">
                <a:solidFill>
                  <a:schemeClr val="tx2"/>
                </a:solidFill>
              </a:rPr>
              <a:t>Centre for Ageing Better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EC8675-A20E-4C95-AC1B-D8FCC3F8E1C2}"/>
              </a:ext>
            </a:extLst>
          </p:cNvPr>
          <p:cNvSpPr txBox="1"/>
          <p:nvPr userDrawn="1"/>
        </p:nvSpPr>
        <p:spPr>
          <a:xfrm>
            <a:off x="473624" y="6737937"/>
            <a:ext cx="2853034" cy="2288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95"/>
              </a:lnSpc>
            </a:pPr>
            <a:r>
              <a:rPr lang="en-GB" sz="1579" b="1">
                <a:solidFill>
                  <a:schemeClr val="bg1"/>
                </a:solidFill>
              </a:rPr>
              <a:t>ageing-better.org.uk</a:t>
            </a:r>
          </a:p>
        </p:txBody>
      </p:sp>
      <p:pic>
        <p:nvPicPr>
          <p:cNvPr id="12" name="Picture 11" descr="A picture containing drawing, plate&#10;&#10;Description automatically generated">
            <a:extLst>
              <a:ext uri="{FF2B5EF4-FFF2-40B4-BE49-F238E27FC236}">
                <a16:creationId xmlns:a16="http://schemas.microsoft.com/office/drawing/2014/main" id="{6E0CCB01-21B9-4D6A-89C8-D3396044D3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625" y="595501"/>
            <a:ext cx="2686722" cy="801663"/>
          </a:xfrm>
          <a:prstGeom prst="rect">
            <a:avLst/>
          </a:prstGeom>
        </p:spPr>
      </p:pic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37061D46-B14A-40A4-8CE2-8D9FC61D332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877963" y="-6303"/>
            <a:ext cx="5815437" cy="7569152"/>
          </a:xfrm>
          <a:custGeom>
            <a:avLst/>
            <a:gdLst>
              <a:gd name="connsiteX0" fmla="*/ 0 w 6697662"/>
              <a:gd name="connsiteY0" fmla="*/ 0 h 6858000"/>
              <a:gd name="connsiteX1" fmla="*/ 6697662 w 6697662"/>
              <a:gd name="connsiteY1" fmla="*/ 0 h 6858000"/>
              <a:gd name="connsiteX2" fmla="*/ 6697662 w 6697662"/>
              <a:gd name="connsiteY2" fmla="*/ 6858000 h 6858000"/>
              <a:gd name="connsiteX3" fmla="*/ 0 w 6697662"/>
              <a:gd name="connsiteY3" fmla="*/ 6858000 h 6858000"/>
              <a:gd name="connsiteX4" fmla="*/ 0 w 6697662"/>
              <a:gd name="connsiteY4" fmla="*/ 0 h 6858000"/>
              <a:gd name="connsiteX0" fmla="*/ 0 w 6697662"/>
              <a:gd name="connsiteY0" fmla="*/ 5715 h 6863715"/>
              <a:gd name="connsiteX1" fmla="*/ 4049712 w 6697662"/>
              <a:gd name="connsiteY1" fmla="*/ 0 h 6863715"/>
              <a:gd name="connsiteX2" fmla="*/ 6697662 w 6697662"/>
              <a:gd name="connsiteY2" fmla="*/ 5715 h 6863715"/>
              <a:gd name="connsiteX3" fmla="*/ 6697662 w 6697662"/>
              <a:gd name="connsiteY3" fmla="*/ 6863715 h 6863715"/>
              <a:gd name="connsiteX4" fmla="*/ 0 w 6697662"/>
              <a:gd name="connsiteY4" fmla="*/ 6863715 h 6863715"/>
              <a:gd name="connsiteX5" fmla="*/ 0 w 6697662"/>
              <a:gd name="connsiteY5" fmla="*/ 5715 h 6863715"/>
              <a:gd name="connsiteX0" fmla="*/ 0 w 6697662"/>
              <a:gd name="connsiteY0" fmla="*/ 6863715 h 6863715"/>
              <a:gd name="connsiteX1" fmla="*/ 4049712 w 6697662"/>
              <a:gd name="connsiteY1" fmla="*/ 0 h 6863715"/>
              <a:gd name="connsiteX2" fmla="*/ 6697662 w 6697662"/>
              <a:gd name="connsiteY2" fmla="*/ 5715 h 6863715"/>
              <a:gd name="connsiteX3" fmla="*/ 6697662 w 6697662"/>
              <a:gd name="connsiteY3" fmla="*/ 6863715 h 6863715"/>
              <a:gd name="connsiteX4" fmla="*/ 0 w 6697662"/>
              <a:gd name="connsiteY4" fmla="*/ 6863715 h 6863715"/>
              <a:gd name="connsiteX0" fmla="*/ 0 w 6630427"/>
              <a:gd name="connsiteY0" fmla="*/ 6863715 h 6863715"/>
              <a:gd name="connsiteX1" fmla="*/ 3982477 w 6630427"/>
              <a:gd name="connsiteY1" fmla="*/ 0 h 6863715"/>
              <a:gd name="connsiteX2" fmla="*/ 6630427 w 6630427"/>
              <a:gd name="connsiteY2" fmla="*/ 5715 h 6863715"/>
              <a:gd name="connsiteX3" fmla="*/ 6630427 w 6630427"/>
              <a:gd name="connsiteY3" fmla="*/ 6863715 h 6863715"/>
              <a:gd name="connsiteX4" fmla="*/ 0 w 6630427"/>
              <a:gd name="connsiteY4" fmla="*/ 6863715 h 6863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30427" h="6863715">
                <a:moveTo>
                  <a:pt x="0" y="6863715"/>
                </a:moveTo>
                <a:lnTo>
                  <a:pt x="3982477" y="0"/>
                </a:lnTo>
                <a:lnTo>
                  <a:pt x="6630427" y="5715"/>
                </a:lnTo>
                <a:lnTo>
                  <a:pt x="6630427" y="6863715"/>
                </a:lnTo>
                <a:lnTo>
                  <a:pt x="0" y="6863715"/>
                </a:lnTo>
                <a:close/>
              </a:path>
            </a:pathLst>
          </a:custGeo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590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F89CC-F74C-4390-A957-4583D92429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625" y="2407066"/>
            <a:ext cx="5290786" cy="2302600"/>
          </a:xfrm>
        </p:spPr>
        <p:txBody>
          <a:bodyPr anchor="t">
            <a:normAutofit/>
          </a:bodyPr>
          <a:lstStyle>
            <a:lvl1pPr algn="l">
              <a:lnSpc>
                <a:spcPts val="4210"/>
              </a:lnSpc>
              <a:defRPr sz="3947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3A577-857E-4CCC-BDEC-E12B657E78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624" y="4807728"/>
            <a:ext cx="4346044" cy="1726563"/>
          </a:xfrm>
        </p:spPr>
        <p:txBody>
          <a:bodyPr>
            <a:normAutofit/>
          </a:bodyPr>
          <a:lstStyle>
            <a:lvl1pPr marL="0" indent="0" algn="l">
              <a:lnSpc>
                <a:spcPts val="1895"/>
              </a:lnSpc>
              <a:spcAft>
                <a:spcPts val="0"/>
              </a:spcAft>
              <a:buNone/>
              <a:defRPr sz="1579" b="0">
                <a:solidFill>
                  <a:schemeClr val="tx2"/>
                </a:solidFill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EC8675-A20E-4C95-AC1B-D8FCC3F8E1C2}"/>
              </a:ext>
            </a:extLst>
          </p:cNvPr>
          <p:cNvSpPr txBox="1"/>
          <p:nvPr userDrawn="1"/>
        </p:nvSpPr>
        <p:spPr>
          <a:xfrm>
            <a:off x="473624" y="6737937"/>
            <a:ext cx="2853034" cy="2288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95"/>
              </a:lnSpc>
            </a:pPr>
            <a:r>
              <a:rPr lang="en-GB" sz="1579" b="1">
                <a:solidFill>
                  <a:schemeClr val="tx2"/>
                </a:solidFill>
              </a:rPr>
              <a:t>ageing-better.org.uk</a:t>
            </a:r>
          </a:p>
        </p:txBody>
      </p:sp>
      <p:pic>
        <p:nvPicPr>
          <p:cNvPr id="5" name="Picture 4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EF297F36-1F0C-4B94-A560-40EEF49B06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625" y="595501"/>
            <a:ext cx="2686722" cy="80166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EA6A719-9FCD-4918-A77C-F2077EFC0956}"/>
              </a:ext>
            </a:extLst>
          </p:cNvPr>
          <p:cNvSpPr/>
          <p:nvPr userDrawn="1"/>
        </p:nvSpPr>
        <p:spPr>
          <a:xfrm>
            <a:off x="6655235" y="-2940"/>
            <a:ext cx="4038165" cy="7565790"/>
          </a:xfrm>
          <a:custGeom>
            <a:avLst/>
            <a:gdLst>
              <a:gd name="connsiteX0" fmla="*/ 0 w 4604084"/>
              <a:gd name="connsiteY0" fmla="*/ 0 h 6858000"/>
              <a:gd name="connsiteX1" fmla="*/ 4604084 w 4604084"/>
              <a:gd name="connsiteY1" fmla="*/ 0 h 6858000"/>
              <a:gd name="connsiteX2" fmla="*/ 4604084 w 4604084"/>
              <a:gd name="connsiteY2" fmla="*/ 6858000 h 6858000"/>
              <a:gd name="connsiteX3" fmla="*/ 0 w 4604084"/>
              <a:gd name="connsiteY3" fmla="*/ 6858000 h 6858000"/>
              <a:gd name="connsiteX4" fmla="*/ 0 w 4604084"/>
              <a:gd name="connsiteY4" fmla="*/ 0 h 6858000"/>
              <a:gd name="connsiteX0" fmla="*/ 0 w 4604084"/>
              <a:gd name="connsiteY0" fmla="*/ 2666 h 6860666"/>
              <a:gd name="connsiteX1" fmla="*/ 3974046 w 4604084"/>
              <a:gd name="connsiteY1" fmla="*/ 0 h 6860666"/>
              <a:gd name="connsiteX2" fmla="*/ 4604084 w 4604084"/>
              <a:gd name="connsiteY2" fmla="*/ 2666 h 6860666"/>
              <a:gd name="connsiteX3" fmla="*/ 4604084 w 4604084"/>
              <a:gd name="connsiteY3" fmla="*/ 6860666 h 6860666"/>
              <a:gd name="connsiteX4" fmla="*/ 0 w 4604084"/>
              <a:gd name="connsiteY4" fmla="*/ 6860666 h 6860666"/>
              <a:gd name="connsiteX5" fmla="*/ 0 w 4604084"/>
              <a:gd name="connsiteY5" fmla="*/ 2666 h 6860666"/>
              <a:gd name="connsiteX0" fmla="*/ 0 w 4604084"/>
              <a:gd name="connsiteY0" fmla="*/ 6860666 h 6860666"/>
              <a:gd name="connsiteX1" fmla="*/ 3974046 w 4604084"/>
              <a:gd name="connsiteY1" fmla="*/ 0 h 6860666"/>
              <a:gd name="connsiteX2" fmla="*/ 4604084 w 4604084"/>
              <a:gd name="connsiteY2" fmla="*/ 2666 h 6860666"/>
              <a:gd name="connsiteX3" fmla="*/ 4604084 w 4604084"/>
              <a:gd name="connsiteY3" fmla="*/ 6860666 h 6860666"/>
              <a:gd name="connsiteX4" fmla="*/ 0 w 4604084"/>
              <a:gd name="connsiteY4" fmla="*/ 6860666 h 6860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04084" h="6860666">
                <a:moveTo>
                  <a:pt x="0" y="6860666"/>
                </a:moveTo>
                <a:lnTo>
                  <a:pt x="3974046" y="0"/>
                </a:lnTo>
                <a:lnTo>
                  <a:pt x="4604084" y="2666"/>
                </a:lnTo>
                <a:lnTo>
                  <a:pt x="4604084" y="6860666"/>
                </a:lnTo>
                <a:lnTo>
                  <a:pt x="0" y="6860666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9"/>
          </a:p>
        </p:txBody>
      </p:sp>
    </p:spTree>
    <p:extLst>
      <p:ext uri="{BB962C8B-B14F-4D97-AF65-F5344CB8AC3E}">
        <p14:creationId xmlns:p14="http://schemas.microsoft.com/office/powerpoint/2010/main" val="37537278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-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F89CC-F74C-4390-A957-4583D92429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625" y="2407066"/>
            <a:ext cx="5290786" cy="2302600"/>
          </a:xfrm>
        </p:spPr>
        <p:txBody>
          <a:bodyPr anchor="t">
            <a:normAutofit/>
          </a:bodyPr>
          <a:lstStyle>
            <a:lvl1pPr algn="l">
              <a:lnSpc>
                <a:spcPts val="4210"/>
              </a:lnSpc>
              <a:defRPr sz="3947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3A577-857E-4CCC-BDEC-E12B657E78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624" y="4807728"/>
            <a:ext cx="4346044" cy="1726563"/>
          </a:xfrm>
        </p:spPr>
        <p:txBody>
          <a:bodyPr>
            <a:normAutofit/>
          </a:bodyPr>
          <a:lstStyle>
            <a:lvl1pPr marL="0" indent="0" algn="l">
              <a:lnSpc>
                <a:spcPts val="1895"/>
              </a:lnSpc>
              <a:spcAft>
                <a:spcPts val="0"/>
              </a:spcAft>
              <a:buNone/>
              <a:defRPr sz="1579" b="0">
                <a:solidFill>
                  <a:schemeClr val="tx2"/>
                </a:solidFill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EC8675-A20E-4C95-AC1B-D8FCC3F8E1C2}"/>
              </a:ext>
            </a:extLst>
          </p:cNvPr>
          <p:cNvSpPr txBox="1"/>
          <p:nvPr userDrawn="1"/>
        </p:nvSpPr>
        <p:spPr>
          <a:xfrm>
            <a:off x="473624" y="6737937"/>
            <a:ext cx="2853034" cy="2288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95"/>
              </a:lnSpc>
            </a:pPr>
            <a:r>
              <a:rPr lang="en-GB" sz="1579" b="1">
                <a:solidFill>
                  <a:schemeClr val="tx2"/>
                </a:solidFill>
              </a:rPr>
              <a:t>ageing-better.org.uk</a:t>
            </a:r>
          </a:p>
        </p:txBody>
      </p:sp>
      <p:pic>
        <p:nvPicPr>
          <p:cNvPr id="5" name="Picture 4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EF297F36-1F0C-4B94-A560-40EEF49B06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625" y="595501"/>
            <a:ext cx="2686722" cy="80166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EA6A719-9FCD-4918-A77C-F2077EFC0956}"/>
              </a:ext>
            </a:extLst>
          </p:cNvPr>
          <p:cNvSpPr/>
          <p:nvPr userDrawn="1"/>
        </p:nvSpPr>
        <p:spPr>
          <a:xfrm>
            <a:off x="6655235" y="-2940"/>
            <a:ext cx="4038165" cy="7565790"/>
          </a:xfrm>
          <a:custGeom>
            <a:avLst/>
            <a:gdLst>
              <a:gd name="connsiteX0" fmla="*/ 0 w 4604084"/>
              <a:gd name="connsiteY0" fmla="*/ 0 h 6858000"/>
              <a:gd name="connsiteX1" fmla="*/ 4604084 w 4604084"/>
              <a:gd name="connsiteY1" fmla="*/ 0 h 6858000"/>
              <a:gd name="connsiteX2" fmla="*/ 4604084 w 4604084"/>
              <a:gd name="connsiteY2" fmla="*/ 6858000 h 6858000"/>
              <a:gd name="connsiteX3" fmla="*/ 0 w 4604084"/>
              <a:gd name="connsiteY3" fmla="*/ 6858000 h 6858000"/>
              <a:gd name="connsiteX4" fmla="*/ 0 w 4604084"/>
              <a:gd name="connsiteY4" fmla="*/ 0 h 6858000"/>
              <a:gd name="connsiteX0" fmla="*/ 0 w 4604084"/>
              <a:gd name="connsiteY0" fmla="*/ 2666 h 6860666"/>
              <a:gd name="connsiteX1" fmla="*/ 3974046 w 4604084"/>
              <a:gd name="connsiteY1" fmla="*/ 0 h 6860666"/>
              <a:gd name="connsiteX2" fmla="*/ 4604084 w 4604084"/>
              <a:gd name="connsiteY2" fmla="*/ 2666 h 6860666"/>
              <a:gd name="connsiteX3" fmla="*/ 4604084 w 4604084"/>
              <a:gd name="connsiteY3" fmla="*/ 6860666 h 6860666"/>
              <a:gd name="connsiteX4" fmla="*/ 0 w 4604084"/>
              <a:gd name="connsiteY4" fmla="*/ 6860666 h 6860666"/>
              <a:gd name="connsiteX5" fmla="*/ 0 w 4604084"/>
              <a:gd name="connsiteY5" fmla="*/ 2666 h 6860666"/>
              <a:gd name="connsiteX0" fmla="*/ 0 w 4604084"/>
              <a:gd name="connsiteY0" fmla="*/ 6860666 h 6860666"/>
              <a:gd name="connsiteX1" fmla="*/ 3974046 w 4604084"/>
              <a:gd name="connsiteY1" fmla="*/ 0 h 6860666"/>
              <a:gd name="connsiteX2" fmla="*/ 4604084 w 4604084"/>
              <a:gd name="connsiteY2" fmla="*/ 2666 h 6860666"/>
              <a:gd name="connsiteX3" fmla="*/ 4604084 w 4604084"/>
              <a:gd name="connsiteY3" fmla="*/ 6860666 h 6860666"/>
              <a:gd name="connsiteX4" fmla="*/ 0 w 4604084"/>
              <a:gd name="connsiteY4" fmla="*/ 6860666 h 6860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04084" h="6860666">
                <a:moveTo>
                  <a:pt x="0" y="6860666"/>
                </a:moveTo>
                <a:lnTo>
                  <a:pt x="3974046" y="0"/>
                </a:lnTo>
                <a:lnTo>
                  <a:pt x="4604084" y="2666"/>
                </a:lnTo>
                <a:lnTo>
                  <a:pt x="4604084" y="6860666"/>
                </a:lnTo>
                <a:lnTo>
                  <a:pt x="0" y="686066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9"/>
          </a:p>
        </p:txBody>
      </p:sp>
    </p:spTree>
    <p:extLst>
      <p:ext uri="{BB962C8B-B14F-4D97-AF65-F5344CB8AC3E}">
        <p14:creationId xmlns:p14="http://schemas.microsoft.com/office/powerpoint/2010/main" val="584457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 -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F89CC-F74C-4390-A957-4583D92429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625" y="2407066"/>
            <a:ext cx="5290786" cy="2302600"/>
          </a:xfrm>
        </p:spPr>
        <p:txBody>
          <a:bodyPr anchor="t">
            <a:normAutofit/>
          </a:bodyPr>
          <a:lstStyle>
            <a:lvl1pPr algn="l">
              <a:lnSpc>
                <a:spcPts val="4210"/>
              </a:lnSpc>
              <a:defRPr sz="3947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3A577-857E-4CCC-BDEC-E12B657E78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624" y="4807728"/>
            <a:ext cx="4346044" cy="1726563"/>
          </a:xfrm>
        </p:spPr>
        <p:txBody>
          <a:bodyPr>
            <a:normAutofit/>
          </a:bodyPr>
          <a:lstStyle>
            <a:lvl1pPr marL="0" indent="0" algn="l">
              <a:lnSpc>
                <a:spcPts val="1895"/>
              </a:lnSpc>
              <a:spcAft>
                <a:spcPts val="0"/>
              </a:spcAft>
              <a:buNone/>
              <a:defRPr sz="1579" b="0">
                <a:solidFill>
                  <a:schemeClr val="tx2"/>
                </a:solidFill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EC8675-A20E-4C95-AC1B-D8FCC3F8E1C2}"/>
              </a:ext>
            </a:extLst>
          </p:cNvPr>
          <p:cNvSpPr txBox="1"/>
          <p:nvPr userDrawn="1"/>
        </p:nvSpPr>
        <p:spPr>
          <a:xfrm>
            <a:off x="473624" y="6737937"/>
            <a:ext cx="2853034" cy="2288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95"/>
              </a:lnSpc>
            </a:pPr>
            <a:r>
              <a:rPr lang="en-GB" sz="1579" b="1">
                <a:solidFill>
                  <a:schemeClr val="tx2"/>
                </a:solidFill>
              </a:rPr>
              <a:t>ageing-better.org.uk</a:t>
            </a:r>
          </a:p>
        </p:txBody>
      </p:sp>
      <p:pic>
        <p:nvPicPr>
          <p:cNvPr id="5" name="Picture 4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EF297F36-1F0C-4B94-A560-40EEF49B06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625" y="595501"/>
            <a:ext cx="2686722" cy="80166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EA6A719-9FCD-4918-A77C-F2077EFC0956}"/>
              </a:ext>
            </a:extLst>
          </p:cNvPr>
          <p:cNvSpPr/>
          <p:nvPr userDrawn="1"/>
        </p:nvSpPr>
        <p:spPr>
          <a:xfrm>
            <a:off x="6655235" y="-2940"/>
            <a:ext cx="4038165" cy="7565790"/>
          </a:xfrm>
          <a:custGeom>
            <a:avLst/>
            <a:gdLst>
              <a:gd name="connsiteX0" fmla="*/ 0 w 4604084"/>
              <a:gd name="connsiteY0" fmla="*/ 0 h 6858000"/>
              <a:gd name="connsiteX1" fmla="*/ 4604084 w 4604084"/>
              <a:gd name="connsiteY1" fmla="*/ 0 h 6858000"/>
              <a:gd name="connsiteX2" fmla="*/ 4604084 w 4604084"/>
              <a:gd name="connsiteY2" fmla="*/ 6858000 h 6858000"/>
              <a:gd name="connsiteX3" fmla="*/ 0 w 4604084"/>
              <a:gd name="connsiteY3" fmla="*/ 6858000 h 6858000"/>
              <a:gd name="connsiteX4" fmla="*/ 0 w 4604084"/>
              <a:gd name="connsiteY4" fmla="*/ 0 h 6858000"/>
              <a:gd name="connsiteX0" fmla="*/ 0 w 4604084"/>
              <a:gd name="connsiteY0" fmla="*/ 2666 h 6860666"/>
              <a:gd name="connsiteX1" fmla="*/ 3974046 w 4604084"/>
              <a:gd name="connsiteY1" fmla="*/ 0 h 6860666"/>
              <a:gd name="connsiteX2" fmla="*/ 4604084 w 4604084"/>
              <a:gd name="connsiteY2" fmla="*/ 2666 h 6860666"/>
              <a:gd name="connsiteX3" fmla="*/ 4604084 w 4604084"/>
              <a:gd name="connsiteY3" fmla="*/ 6860666 h 6860666"/>
              <a:gd name="connsiteX4" fmla="*/ 0 w 4604084"/>
              <a:gd name="connsiteY4" fmla="*/ 6860666 h 6860666"/>
              <a:gd name="connsiteX5" fmla="*/ 0 w 4604084"/>
              <a:gd name="connsiteY5" fmla="*/ 2666 h 6860666"/>
              <a:gd name="connsiteX0" fmla="*/ 0 w 4604084"/>
              <a:gd name="connsiteY0" fmla="*/ 6860666 h 6860666"/>
              <a:gd name="connsiteX1" fmla="*/ 3974046 w 4604084"/>
              <a:gd name="connsiteY1" fmla="*/ 0 h 6860666"/>
              <a:gd name="connsiteX2" fmla="*/ 4604084 w 4604084"/>
              <a:gd name="connsiteY2" fmla="*/ 2666 h 6860666"/>
              <a:gd name="connsiteX3" fmla="*/ 4604084 w 4604084"/>
              <a:gd name="connsiteY3" fmla="*/ 6860666 h 6860666"/>
              <a:gd name="connsiteX4" fmla="*/ 0 w 4604084"/>
              <a:gd name="connsiteY4" fmla="*/ 6860666 h 6860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04084" h="6860666">
                <a:moveTo>
                  <a:pt x="0" y="6860666"/>
                </a:moveTo>
                <a:lnTo>
                  <a:pt x="3974046" y="0"/>
                </a:lnTo>
                <a:lnTo>
                  <a:pt x="4604084" y="2666"/>
                </a:lnTo>
                <a:lnTo>
                  <a:pt x="4604084" y="6860666"/>
                </a:lnTo>
                <a:lnTo>
                  <a:pt x="0" y="686066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9"/>
          </a:p>
        </p:txBody>
      </p:sp>
    </p:spTree>
    <p:extLst>
      <p:ext uri="{BB962C8B-B14F-4D97-AF65-F5344CB8AC3E}">
        <p14:creationId xmlns:p14="http://schemas.microsoft.com/office/powerpoint/2010/main" val="2712875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0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F89CC-F74C-4390-A957-4583D92429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625" y="2583974"/>
            <a:ext cx="5290786" cy="2104100"/>
          </a:xfrm>
        </p:spPr>
        <p:txBody>
          <a:bodyPr anchor="t">
            <a:normAutofit/>
          </a:bodyPr>
          <a:lstStyle>
            <a:lvl1pPr algn="l">
              <a:lnSpc>
                <a:spcPts val="4210"/>
              </a:lnSpc>
              <a:defRPr sz="394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3A577-857E-4CCC-BDEC-E12B657E78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624" y="4807728"/>
            <a:ext cx="4346044" cy="1726563"/>
          </a:xfrm>
        </p:spPr>
        <p:txBody>
          <a:bodyPr>
            <a:normAutofit/>
          </a:bodyPr>
          <a:lstStyle>
            <a:lvl1pPr marL="0" indent="0" algn="l">
              <a:lnSpc>
                <a:spcPts val="1895"/>
              </a:lnSpc>
              <a:spcAft>
                <a:spcPts val="0"/>
              </a:spcAft>
              <a:buNone/>
              <a:defRPr sz="1579" b="0">
                <a:solidFill>
                  <a:schemeClr val="bg1"/>
                </a:solidFill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EC8675-A20E-4C95-AC1B-D8FCC3F8E1C2}"/>
              </a:ext>
            </a:extLst>
          </p:cNvPr>
          <p:cNvSpPr txBox="1"/>
          <p:nvPr userDrawn="1"/>
        </p:nvSpPr>
        <p:spPr>
          <a:xfrm>
            <a:off x="473624" y="6737937"/>
            <a:ext cx="2853034" cy="2288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95"/>
              </a:lnSpc>
            </a:pPr>
            <a:r>
              <a:rPr lang="en-GB" sz="1579" b="1">
                <a:solidFill>
                  <a:schemeClr val="bg1"/>
                </a:solidFill>
              </a:rPr>
              <a:t>ageing-better.org.uk</a:t>
            </a:r>
          </a:p>
        </p:txBody>
      </p:sp>
      <p:pic>
        <p:nvPicPr>
          <p:cNvPr id="12" name="Picture 11" descr="A picture containing drawing, plate&#10;&#10;Description automatically generated">
            <a:extLst>
              <a:ext uri="{FF2B5EF4-FFF2-40B4-BE49-F238E27FC236}">
                <a16:creationId xmlns:a16="http://schemas.microsoft.com/office/drawing/2014/main" id="{6E0CCB01-21B9-4D6A-89C8-D3396044D3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625" y="595501"/>
            <a:ext cx="2686722" cy="80166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578086F-0858-4181-8712-BB8A84000D4F}"/>
              </a:ext>
            </a:extLst>
          </p:cNvPr>
          <p:cNvSpPr/>
          <p:nvPr userDrawn="1"/>
        </p:nvSpPr>
        <p:spPr>
          <a:xfrm>
            <a:off x="4877963" y="-9985"/>
            <a:ext cx="5815437" cy="7572835"/>
          </a:xfrm>
          <a:custGeom>
            <a:avLst/>
            <a:gdLst>
              <a:gd name="connsiteX0" fmla="*/ 0 w 6630427"/>
              <a:gd name="connsiteY0" fmla="*/ 0 h 6863716"/>
              <a:gd name="connsiteX1" fmla="*/ 6630427 w 6630427"/>
              <a:gd name="connsiteY1" fmla="*/ 0 h 6863716"/>
              <a:gd name="connsiteX2" fmla="*/ 6630427 w 6630427"/>
              <a:gd name="connsiteY2" fmla="*/ 6863716 h 6863716"/>
              <a:gd name="connsiteX3" fmla="*/ 0 w 6630427"/>
              <a:gd name="connsiteY3" fmla="*/ 6863716 h 6863716"/>
              <a:gd name="connsiteX4" fmla="*/ 0 w 6630427"/>
              <a:gd name="connsiteY4" fmla="*/ 0 h 6863716"/>
              <a:gd name="connsiteX0" fmla="*/ 0 w 6630427"/>
              <a:gd name="connsiteY0" fmla="*/ 3337 h 6867053"/>
              <a:gd name="connsiteX1" fmla="*/ 3980779 w 6630427"/>
              <a:gd name="connsiteY1" fmla="*/ 0 h 6867053"/>
              <a:gd name="connsiteX2" fmla="*/ 6630427 w 6630427"/>
              <a:gd name="connsiteY2" fmla="*/ 3337 h 6867053"/>
              <a:gd name="connsiteX3" fmla="*/ 6630427 w 6630427"/>
              <a:gd name="connsiteY3" fmla="*/ 6867053 h 6867053"/>
              <a:gd name="connsiteX4" fmla="*/ 0 w 6630427"/>
              <a:gd name="connsiteY4" fmla="*/ 6867053 h 6867053"/>
              <a:gd name="connsiteX5" fmla="*/ 0 w 6630427"/>
              <a:gd name="connsiteY5" fmla="*/ 3337 h 6867053"/>
              <a:gd name="connsiteX0" fmla="*/ 0 w 6630427"/>
              <a:gd name="connsiteY0" fmla="*/ 6867053 h 6867053"/>
              <a:gd name="connsiteX1" fmla="*/ 3980779 w 6630427"/>
              <a:gd name="connsiteY1" fmla="*/ 0 h 6867053"/>
              <a:gd name="connsiteX2" fmla="*/ 6630427 w 6630427"/>
              <a:gd name="connsiteY2" fmla="*/ 3337 h 6867053"/>
              <a:gd name="connsiteX3" fmla="*/ 6630427 w 6630427"/>
              <a:gd name="connsiteY3" fmla="*/ 6867053 h 6867053"/>
              <a:gd name="connsiteX4" fmla="*/ 0 w 6630427"/>
              <a:gd name="connsiteY4" fmla="*/ 6867053 h 6867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30427" h="6867053">
                <a:moveTo>
                  <a:pt x="0" y="6867053"/>
                </a:moveTo>
                <a:lnTo>
                  <a:pt x="3980779" y="0"/>
                </a:lnTo>
                <a:lnTo>
                  <a:pt x="6630427" y="3337"/>
                </a:lnTo>
                <a:lnTo>
                  <a:pt x="6630427" y="6867053"/>
                </a:lnTo>
                <a:lnTo>
                  <a:pt x="0" y="686705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9"/>
          </a:p>
        </p:txBody>
      </p:sp>
    </p:spTree>
    <p:extLst>
      <p:ext uri="{BB962C8B-B14F-4D97-AF65-F5344CB8AC3E}">
        <p14:creationId xmlns:p14="http://schemas.microsoft.com/office/powerpoint/2010/main" val="1027570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- 0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F89CC-F74C-4390-A957-4583D92429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626" y="1755854"/>
            <a:ext cx="4000718" cy="1853085"/>
          </a:xfrm>
        </p:spPr>
        <p:txBody>
          <a:bodyPr anchor="t"/>
          <a:lstStyle>
            <a:lvl1pPr algn="l">
              <a:lnSpc>
                <a:spcPts val="5438"/>
              </a:lnSpc>
              <a:defRPr sz="5263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3A577-857E-4CCC-BDEC-E12B657E78B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3624" y="3812775"/>
            <a:ext cx="4515225" cy="2016760"/>
          </a:xfrm>
        </p:spPr>
        <p:txBody>
          <a:bodyPr/>
          <a:lstStyle>
            <a:lvl1pPr marL="0" indent="0" algn="l">
              <a:buNone/>
              <a:defRPr sz="2105">
                <a:solidFill>
                  <a:schemeClr val="bg1"/>
                </a:solidFill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subtitle style</a:t>
            </a:r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8A0DFA-A63F-4FE5-A44A-DD2E5F85E438}"/>
              </a:ext>
            </a:extLst>
          </p:cNvPr>
          <p:cNvSpPr txBox="1"/>
          <p:nvPr userDrawn="1"/>
        </p:nvSpPr>
        <p:spPr>
          <a:xfrm>
            <a:off x="473625" y="7029262"/>
            <a:ext cx="2853034" cy="1620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53" b="1">
                <a:solidFill>
                  <a:schemeClr val="bg1"/>
                </a:solidFill>
              </a:rPr>
              <a:t>Centre for Ageing Better</a:t>
            </a:r>
          </a:p>
        </p:txBody>
      </p:sp>
      <p:sp>
        <p:nvSpPr>
          <p:cNvPr id="6" name="Picture Placeholder 13">
            <a:extLst>
              <a:ext uri="{FF2B5EF4-FFF2-40B4-BE49-F238E27FC236}">
                <a16:creationId xmlns:a16="http://schemas.microsoft.com/office/drawing/2014/main" id="{6B977142-4933-49D3-8F0F-A8FC8722BC2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877963" y="-6303"/>
            <a:ext cx="5815437" cy="7569152"/>
          </a:xfrm>
          <a:custGeom>
            <a:avLst/>
            <a:gdLst>
              <a:gd name="connsiteX0" fmla="*/ 0 w 6697662"/>
              <a:gd name="connsiteY0" fmla="*/ 0 h 6858000"/>
              <a:gd name="connsiteX1" fmla="*/ 6697662 w 6697662"/>
              <a:gd name="connsiteY1" fmla="*/ 0 h 6858000"/>
              <a:gd name="connsiteX2" fmla="*/ 6697662 w 6697662"/>
              <a:gd name="connsiteY2" fmla="*/ 6858000 h 6858000"/>
              <a:gd name="connsiteX3" fmla="*/ 0 w 6697662"/>
              <a:gd name="connsiteY3" fmla="*/ 6858000 h 6858000"/>
              <a:gd name="connsiteX4" fmla="*/ 0 w 6697662"/>
              <a:gd name="connsiteY4" fmla="*/ 0 h 6858000"/>
              <a:gd name="connsiteX0" fmla="*/ 0 w 6697662"/>
              <a:gd name="connsiteY0" fmla="*/ 5715 h 6863715"/>
              <a:gd name="connsiteX1" fmla="*/ 4049712 w 6697662"/>
              <a:gd name="connsiteY1" fmla="*/ 0 h 6863715"/>
              <a:gd name="connsiteX2" fmla="*/ 6697662 w 6697662"/>
              <a:gd name="connsiteY2" fmla="*/ 5715 h 6863715"/>
              <a:gd name="connsiteX3" fmla="*/ 6697662 w 6697662"/>
              <a:gd name="connsiteY3" fmla="*/ 6863715 h 6863715"/>
              <a:gd name="connsiteX4" fmla="*/ 0 w 6697662"/>
              <a:gd name="connsiteY4" fmla="*/ 6863715 h 6863715"/>
              <a:gd name="connsiteX5" fmla="*/ 0 w 6697662"/>
              <a:gd name="connsiteY5" fmla="*/ 5715 h 6863715"/>
              <a:gd name="connsiteX0" fmla="*/ 0 w 6697662"/>
              <a:gd name="connsiteY0" fmla="*/ 6863715 h 6863715"/>
              <a:gd name="connsiteX1" fmla="*/ 4049712 w 6697662"/>
              <a:gd name="connsiteY1" fmla="*/ 0 h 6863715"/>
              <a:gd name="connsiteX2" fmla="*/ 6697662 w 6697662"/>
              <a:gd name="connsiteY2" fmla="*/ 5715 h 6863715"/>
              <a:gd name="connsiteX3" fmla="*/ 6697662 w 6697662"/>
              <a:gd name="connsiteY3" fmla="*/ 6863715 h 6863715"/>
              <a:gd name="connsiteX4" fmla="*/ 0 w 6697662"/>
              <a:gd name="connsiteY4" fmla="*/ 6863715 h 6863715"/>
              <a:gd name="connsiteX0" fmla="*/ 0 w 6630427"/>
              <a:gd name="connsiteY0" fmla="*/ 6863715 h 6863715"/>
              <a:gd name="connsiteX1" fmla="*/ 3982477 w 6630427"/>
              <a:gd name="connsiteY1" fmla="*/ 0 h 6863715"/>
              <a:gd name="connsiteX2" fmla="*/ 6630427 w 6630427"/>
              <a:gd name="connsiteY2" fmla="*/ 5715 h 6863715"/>
              <a:gd name="connsiteX3" fmla="*/ 6630427 w 6630427"/>
              <a:gd name="connsiteY3" fmla="*/ 6863715 h 6863715"/>
              <a:gd name="connsiteX4" fmla="*/ 0 w 6630427"/>
              <a:gd name="connsiteY4" fmla="*/ 6863715 h 6863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30427" h="6863715">
                <a:moveTo>
                  <a:pt x="0" y="6863715"/>
                </a:moveTo>
                <a:lnTo>
                  <a:pt x="3982477" y="0"/>
                </a:lnTo>
                <a:lnTo>
                  <a:pt x="6630427" y="5715"/>
                </a:lnTo>
                <a:lnTo>
                  <a:pt x="6630427" y="6863715"/>
                </a:lnTo>
                <a:lnTo>
                  <a:pt x="0" y="6863715"/>
                </a:lnTo>
                <a:close/>
              </a:path>
            </a:pathLst>
          </a:custGeo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559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Slide - 02">
    <p:bg>
      <p:bgPr>
        <a:solidFill>
          <a:srgbClr val="F7EF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graphics, toy, room, drawing&#10;&#10;Description automatically generated">
            <a:extLst>
              <a:ext uri="{FF2B5EF4-FFF2-40B4-BE49-F238E27FC236}">
                <a16:creationId xmlns:a16="http://schemas.microsoft.com/office/drawing/2014/main" id="{77C5280E-AB6E-4C24-B6E8-FC04439CDC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533" y="1442177"/>
            <a:ext cx="5046867" cy="4678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2FF89CC-F74C-4390-A957-4583D92429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626" y="1755854"/>
            <a:ext cx="4000718" cy="1853085"/>
          </a:xfrm>
        </p:spPr>
        <p:txBody>
          <a:bodyPr anchor="t"/>
          <a:lstStyle>
            <a:lvl1pPr algn="l">
              <a:lnSpc>
                <a:spcPts val="5438"/>
              </a:lnSpc>
              <a:defRPr sz="5263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3A577-857E-4CCC-BDEC-E12B657E78B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3624" y="3812775"/>
            <a:ext cx="4515225" cy="201676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105"/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subtitle style</a:t>
            </a:r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8A0DFA-A63F-4FE5-A44A-DD2E5F85E438}"/>
              </a:ext>
            </a:extLst>
          </p:cNvPr>
          <p:cNvSpPr txBox="1"/>
          <p:nvPr userDrawn="1"/>
        </p:nvSpPr>
        <p:spPr>
          <a:xfrm>
            <a:off x="473625" y="7029262"/>
            <a:ext cx="2853034" cy="1620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53" b="1">
                <a:solidFill>
                  <a:schemeClr val="tx2"/>
                </a:solidFill>
              </a:rPr>
              <a:t>Centre for Ageing Better</a:t>
            </a:r>
          </a:p>
        </p:txBody>
      </p:sp>
    </p:spTree>
    <p:extLst>
      <p:ext uri="{BB962C8B-B14F-4D97-AF65-F5344CB8AC3E}">
        <p14:creationId xmlns:p14="http://schemas.microsoft.com/office/powerpoint/2010/main" val="41049766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vider Slide - 02">
    <p:bg>
      <p:bgPr>
        <a:solidFill>
          <a:srgbClr val="F7EF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F89CC-F74C-4390-A957-4583D92429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626" y="1755854"/>
            <a:ext cx="4000718" cy="1853085"/>
          </a:xfrm>
        </p:spPr>
        <p:txBody>
          <a:bodyPr anchor="t"/>
          <a:lstStyle>
            <a:lvl1pPr algn="l">
              <a:lnSpc>
                <a:spcPts val="5438"/>
              </a:lnSpc>
              <a:defRPr sz="5263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3A577-857E-4CCC-BDEC-E12B657E78B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3624" y="3812775"/>
            <a:ext cx="4515225" cy="201676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105"/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subtitle style</a:t>
            </a:r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8A0DFA-A63F-4FE5-A44A-DD2E5F85E438}"/>
              </a:ext>
            </a:extLst>
          </p:cNvPr>
          <p:cNvSpPr txBox="1"/>
          <p:nvPr userDrawn="1"/>
        </p:nvSpPr>
        <p:spPr>
          <a:xfrm>
            <a:off x="473625" y="7029262"/>
            <a:ext cx="2853034" cy="1620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53" b="1">
                <a:solidFill>
                  <a:schemeClr val="tx2"/>
                </a:solidFill>
              </a:rPr>
              <a:t>Centre for Ageing Better</a:t>
            </a:r>
          </a:p>
        </p:txBody>
      </p:sp>
    </p:spTree>
    <p:extLst>
      <p:ext uri="{BB962C8B-B14F-4D97-AF65-F5344CB8AC3E}">
        <p14:creationId xmlns:p14="http://schemas.microsoft.com/office/powerpoint/2010/main" val="29341678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0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F89CC-F74C-4390-A957-4583D92429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626" y="1755854"/>
            <a:ext cx="4000718" cy="1853085"/>
          </a:xfrm>
        </p:spPr>
        <p:txBody>
          <a:bodyPr anchor="t"/>
          <a:lstStyle>
            <a:lvl1pPr algn="l">
              <a:lnSpc>
                <a:spcPts val="5438"/>
              </a:lnSpc>
              <a:defRPr sz="5263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3A577-857E-4CCC-BDEC-E12B657E78B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3624" y="3812775"/>
            <a:ext cx="4515225" cy="201676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105">
                <a:solidFill>
                  <a:schemeClr val="bg1"/>
                </a:solidFill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subtitle style</a:t>
            </a:r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8A0DFA-A63F-4FE5-A44A-DD2E5F85E438}"/>
              </a:ext>
            </a:extLst>
          </p:cNvPr>
          <p:cNvSpPr txBox="1"/>
          <p:nvPr userDrawn="1"/>
        </p:nvSpPr>
        <p:spPr>
          <a:xfrm>
            <a:off x="473625" y="7029262"/>
            <a:ext cx="2853034" cy="1620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53" b="1">
                <a:solidFill>
                  <a:schemeClr val="bg1"/>
                </a:solidFill>
              </a:rPr>
              <a:t>Centre for Ageing Better</a:t>
            </a: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6328B93F-8B2E-4E4F-8C2C-30053DCD6E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7991" y="-4616"/>
            <a:ext cx="5815409" cy="7567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534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Slide - 0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F89CC-F74C-4390-A957-4583D92429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626" y="1755854"/>
            <a:ext cx="4000718" cy="1853085"/>
          </a:xfrm>
        </p:spPr>
        <p:txBody>
          <a:bodyPr anchor="t"/>
          <a:lstStyle>
            <a:lvl1pPr algn="l">
              <a:lnSpc>
                <a:spcPts val="5438"/>
              </a:lnSpc>
              <a:defRPr sz="5263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3A577-857E-4CCC-BDEC-E12B657E78B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3624" y="3812775"/>
            <a:ext cx="4515225" cy="201676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105">
                <a:solidFill>
                  <a:schemeClr val="bg1"/>
                </a:solidFill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subtitle style</a:t>
            </a:r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8A0DFA-A63F-4FE5-A44A-DD2E5F85E438}"/>
              </a:ext>
            </a:extLst>
          </p:cNvPr>
          <p:cNvSpPr txBox="1"/>
          <p:nvPr userDrawn="1"/>
        </p:nvSpPr>
        <p:spPr>
          <a:xfrm>
            <a:off x="473625" y="7029262"/>
            <a:ext cx="2853034" cy="1620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53" b="1">
                <a:solidFill>
                  <a:schemeClr val="bg1"/>
                </a:solidFill>
              </a:rPr>
              <a:t>Centre for Ageing Better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E03BE5F-F899-4FD7-8639-0069F9C8878A}"/>
              </a:ext>
            </a:extLst>
          </p:cNvPr>
          <p:cNvSpPr/>
          <p:nvPr userDrawn="1"/>
        </p:nvSpPr>
        <p:spPr>
          <a:xfrm>
            <a:off x="4877963" y="-9984"/>
            <a:ext cx="5815437" cy="7572833"/>
          </a:xfrm>
          <a:custGeom>
            <a:avLst/>
            <a:gdLst>
              <a:gd name="connsiteX0" fmla="*/ 0 w 6630427"/>
              <a:gd name="connsiteY0" fmla="*/ 0 h 6863716"/>
              <a:gd name="connsiteX1" fmla="*/ 6630427 w 6630427"/>
              <a:gd name="connsiteY1" fmla="*/ 0 h 6863716"/>
              <a:gd name="connsiteX2" fmla="*/ 6630427 w 6630427"/>
              <a:gd name="connsiteY2" fmla="*/ 6863716 h 6863716"/>
              <a:gd name="connsiteX3" fmla="*/ 0 w 6630427"/>
              <a:gd name="connsiteY3" fmla="*/ 6863716 h 6863716"/>
              <a:gd name="connsiteX4" fmla="*/ 0 w 6630427"/>
              <a:gd name="connsiteY4" fmla="*/ 0 h 6863716"/>
              <a:gd name="connsiteX0" fmla="*/ 0 w 6630427"/>
              <a:gd name="connsiteY0" fmla="*/ 3337 h 6867053"/>
              <a:gd name="connsiteX1" fmla="*/ 3980779 w 6630427"/>
              <a:gd name="connsiteY1" fmla="*/ 0 h 6867053"/>
              <a:gd name="connsiteX2" fmla="*/ 6630427 w 6630427"/>
              <a:gd name="connsiteY2" fmla="*/ 3337 h 6867053"/>
              <a:gd name="connsiteX3" fmla="*/ 6630427 w 6630427"/>
              <a:gd name="connsiteY3" fmla="*/ 6867053 h 6867053"/>
              <a:gd name="connsiteX4" fmla="*/ 0 w 6630427"/>
              <a:gd name="connsiteY4" fmla="*/ 6867053 h 6867053"/>
              <a:gd name="connsiteX5" fmla="*/ 0 w 6630427"/>
              <a:gd name="connsiteY5" fmla="*/ 3337 h 6867053"/>
              <a:gd name="connsiteX0" fmla="*/ 0 w 6630427"/>
              <a:gd name="connsiteY0" fmla="*/ 6867053 h 6867053"/>
              <a:gd name="connsiteX1" fmla="*/ 3980779 w 6630427"/>
              <a:gd name="connsiteY1" fmla="*/ 0 h 6867053"/>
              <a:gd name="connsiteX2" fmla="*/ 6630427 w 6630427"/>
              <a:gd name="connsiteY2" fmla="*/ 3337 h 6867053"/>
              <a:gd name="connsiteX3" fmla="*/ 6630427 w 6630427"/>
              <a:gd name="connsiteY3" fmla="*/ 6867053 h 6867053"/>
              <a:gd name="connsiteX4" fmla="*/ 0 w 6630427"/>
              <a:gd name="connsiteY4" fmla="*/ 6867053 h 6867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30427" h="6867053">
                <a:moveTo>
                  <a:pt x="0" y="6867053"/>
                </a:moveTo>
                <a:lnTo>
                  <a:pt x="3980779" y="0"/>
                </a:lnTo>
                <a:lnTo>
                  <a:pt x="6630427" y="3337"/>
                </a:lnTo>
                <a:lnTo>
                  <a:pt x="6630427" y="6867053"/>
                </a:lnTo>
                <a:lnTo>
                  <a:pt x="0" y="6867053"/>
                </a:lnTo>
                <a:close/>
              </a:path>
            </a:pathLst>
          </a:custGeom>
          <a:solidFill>
            <a:srgbClr val="F28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9"/>
          </a:p>
        </p:txBody>
      </p:sp>
    </p:spTree>
    <p:extLst>
      <p:ext uri="{BB962C8B-B14F-4D97-AF65-F5344CB8AC3E}">
        <p14:creationId xmlns:p14="http://schemas.microsoft.com/office/powerpoint/2010/main" val="927534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87480" y="784550"/>
            <a:ext cx="4340219" cy="513080"/>
          </a:xfrm>
        </p:spPr>
        <p:txBody>
          <a:bodyPr lIns="0" tIns="0" rIns="0" bIns="0"/>
          <a:lstStyle>
            <a:lvl1pPr>
              <a:defRPr sz="3200" b="1" i="0">
                <a:solidFill>
                  <a:srgbClr val="412468"/>
                </a:solidFill>
                <a:latin typeface="Gordita Bold"/>
                <a:cs typeface="Gordita Bold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F89CC-F74C-4390-A957-4583D92429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9204" y="3131285"/>
            <a:ext cx="5290786" cy="990689"/>
          </a:xfrm>
        </p:spPr>
        <p:txBody>
          <a:bodyPr anchor="t">
            <a:noAutofit/>
          </a:bodyPr>
          <a:lstStyle>
            <a:lvl1pPr algn="l">
              <a:lnSpc>
                <a:spcPts val="5263"/>
              </a:lnSpc>
              <a:defRPr sz="5263">
                <a:solidFill>
                  <a:schemeClr val="bg1"/>
                </a:solidFill>
              </a:defRPr>
            </a:lvl1pPr>
          </a:lstStyle>
          <a:p>
            <a:r>
              <a:rPr lang="en-US"/>
              <a:t>Thank you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3A577-857E-4CCC-BDEC-E12B657E78B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89204" y="4316574"/>
            <a:ext cx="4430465" cy="2217717"/>
          </a:xfrm>
        </p:spPr>
        <p:txBody>
          <a:bodyPr>
            <a:normAutofit/>
          </a:bodyPr>
          <a:lstStyle>
            <a:lvl1pPr marL="0" indent="0" algn="l">
              <a:lnSpc>
                <a:spcPts val="2456"/>
              </a:lnSpc>
              <a:spcAft>
                <a:spcPts val="0"/>
              </a:spcAft>
              <a:buNone/>
              <a:defRPr sz="1842" b="0">
                <a:solidFill>
                  <a:schemeClr val="bg1"/>
                </a:solidFill>
              </a:defRPr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r>
              <a:rPr lang="en-US"/>
              <a:t>info@ageing-better.org.uk</a:t>
            </a:r>
          </a:p>
          <a:p>
            <a:r>
              <a:rPr lang="en-US"/>
              <a:t>@ageing-better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8A0DFA-A63F-4FE5-A44A-DD2E5F85E438}"/>
              </a:ext>
            </a:extLst>
          </p:cNvPr>
          <p:cNvSpPr txBox="1"/>
          <p:nvPr userDrawn="1"/>
        </p:nvSpPr>
        <p:spPr>
          <a:xfrm>
            <a:off x="473625" y="7029262"/>
            <a:ext cx="2853034" cy="1620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53" b="1">
                <a:solidFill>
                  <a:schemeClr val="bg1"/>
                </a:solidFill>
              </a:rPr>
              <a:t>Centre for Ageing Better</a:t>
            </a:r>
          </a:p>
        </p:txBody>
      </p:sp>
      <p:pic>
        <p:nvPicPr>
          <p:cNvPr id="12" name="Picture 11" descr="A picture containing drawing, plate&#10;&#10;Description automatically generated">
            <a:extLst>
              <a:ext uri="{FF2B5EF4-FFF2-40B4-BE49-F238E27FC236}">
                <a16:creationId xmlns:a16="http://schemas.microsoft.com/office/drawing/2014/main" id="{6E0CCB01-21B9-4D6A-89C8-D3396044D3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625" y="595501"/>
            <a:ext cx="2686722" cy="80166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578086F-0858-4181-8712-BB8A84000D4F}"/>
              </a:ext>
            </a:extLst>
          </p:cNvPr>
          <p:cNvSpPr/>
          <p:nvPr userDrawn="1"/>
        </p:nvSpPr>
        <p:spPr>
          <a:xfrm>
            <a:off x="4877963" y="-9985"/>
            <a:ext cx="5815437" cy="7572835"/>
          </a:xfrm>
          <a:custGeom>
            <a:avLst/>
            <a:gdLst>
              <a:gd name="connsiteX0" fmla="*/ 0 w 6630427"/>
              <a:gd name="connsiteY0" fmla="*/ 0 h 6863716"/>
              <a:gd name="connsiteX1" fmla="*/ 6630427 w 6630427"/>
              <a:gd name="connsiteY1" fmla="*/ 0 h 6863716"/>
              <a:gd name="connsiteX2" fmla="*/ 6630427 w 6630427"/>
              <a:gd name="connsiteY2" fmla="*/ 6863716 h 6863716"/>
              <a:gd name="connsiteX3" fmla="*/ 0 w 6630427"/>
              <a:gd name="connsiteY3" fmla="*/ 6863716 h 6863716"/>
              <a:gd name="connsiteX4" fmla="*/ 0 w 6630427"/>
              <a:gd name="connsiteY4" fmla="*/ 0 h 6863716"/>
              <a:gd name="connsiteX0" fmla="*/ 0 w 6630427"/>
              <a:gd name="connsiteY0" fmla="*/ 3337 h 6867053"/>
              <a:gd name="connsiteX1" fmla="*/ 3980779 w 6630427"/>
              <a:gd name="connsiteY1" fmla="*/ 0 h 6867053"/>
              <a:gd name="connsiteX2" fmla="*/ 6630427 w 6630427"/>
              <a:gd name="connsiteY2" fmla="*/ 3337 h 6867053"/>
              <a:gd name="connsiteX3" fmla="*/ 6630427 w 6630427"/>
              <a:gd name="connsiteY3" fmla="*/ 6867053 h 6867053"/>
              <a:gd name="connsiteX4" fmla="*/ 0 w 6630427"/>
              <a:gd name="connsiteY4" fmla="*/ 6867053 h 6867053"/>
              <a:gd name="connsiteX5" fmla="*/ 0 w 6630427"/>
              <a:gd name="connsiteY5" fmla="*/ 3337 h 6867053"/>
              <a:gd name="connsiteX0" fmla="*/ 0 w 6630427"/>
              <a:gd name="connsiteY0" fmla="*/ 6867053 h 6867053"/>
              <a:gd name="connsiteX1" fmla="*/ 3980779 w 6630427"/>
              <a:gd name="connsiteY1" fmla="*/ 0 h 6867053"/>
              <a:gd name="connsiteX2" fmla="*/ 6630427 w 6630427"/>
              <a:gd name="connsiteY2" fmla="*/ 3337 h 6867053"/>
              <a:gd name="connsiteX3" fmla="*/ 6630427 w 6630427"/>
              <a:gd name="connsiteY3" fmla="*/ 6867053 h 6867053"/>
              <a:gd name="connsiteX4" fmla="*/ 0 w 6630427"/>
              <a:gd name="connsiteY4" fmla="*/ 6867053 h 6867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30427" h="6867053">
                <a:moveTo>
                  <a:pt x="0" y="6867053"/>
                </a:moveTo>
                <a:lnTo>
                  <a:pt x="3980779" y="0"/>
                </a:lnTo>
                <a:lnTo>
                  <a:pt x="6630427" y="3337"/>
                </a:lnTo>
                <a:lnTo>
                  <a:pt x="6630427" y="6867053"/>
                </a:lnTo>
                <a:lnTo>
                  <a:pt x="0" y="686705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9"/>
          </a:p>
        </p:txBody>
      </p:sp>
    </p:spTree>
    <p:extLst>
      <p:ext uri="{BB962C8B-B14F-4D97-AF65-F5344CB8AC3E}">
        <p14:creationId xmlns:p14="http://schemas.microsoft.com/office/powerpoint/2010/main" val="31267782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2225E-F4AA-4846-820C-3B87AADB7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4153-7463-4EBF-A01B-8583FE7C1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625" y="1934106"/>
            <a:ext cx="6662325" cy="4877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20BA3-D2D8-423A-A9BA-11BDE9611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42770-298F-4A05-AC19-71EBAFD4AFB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EC0076-E1CB-436E-A448-238EAA3CB154}"/>
              </a:ext>
            </a:extLst>
          </p:cNvPr>
          <p:cNvSpPr txBox="1"/>
          <p:nvPr userDrawn="1"/>
        </p:nvSpPr>
        <p:spPr>
          <a:xfrm>
            <a:off x="473625" y="7029262"/>
            <a:ext cx="2853034" cy="1620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53" b="1">
                <a:solidFill>
                  <a:schemeClr val="tx2"/>
                </a:solidFill>
              </a:rPr>
              <a:t>Centre for Ageing Better</a:t>
            </a:r>
          </a:p>
        </p:txBody>
      </p:sp>
    </p:spTree>
    <p:extLst>
      <p:ext uri="{BB962C8B-B14F-4D97-AF65-F5344CB8AC3E}">
        <p14:creationId xmlns:p14="http://schemas.microsoft.com/office/powerpoint/2010/main" val="5257728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2225E-F4AA-4846-820C-3B87AADB7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4153-7463-4EBF-A01B-8583FE7C1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625" y="1934106"/>
            <a:ext cx="4736250" cy="4877712"/>
          </a:xfrm>
        </p:spPr>
        <p:txBody>
          <a:bodyPr/>
          <a:lstStyle>
            <a:lvl2pPr marL="252605" indent="-252605">
              <a:buClr>
                <a:schemeClr val="accent2"/>
              </a:buClr>
              <a:buSzPct val="90000"/>
              <a:buFont typeface="Arial" panose="020B0604020202020204" pitchFamily="34" charset="0"/>
              <a:buChar char="ꟷ"/>
              <a:defRPr/>
            </a:lvl2pPr>
            <a:lvl3pPr marL="536785" indent="-221029">
              <a:buClr>
                <a:schemeClr val="accent2"/>
              </a:buClr>
              <a:buSzPct val="90000"/>
              <a:buFont typeface="Arial" panose="020B0604020202020204" pitchFamily="34" charset="0"/>
              <a:buChar char="ꟷ"/>
              <a:defRPr/>
            </a:lvl3pPr>
            <a:lvl4pPr marL="536785" indent="-221029">
              <a:buClr>
                <a:schemeClr val="accent2"/>
              </a:buClr>
              <a:buSzPct val="90000"/>
              <a:buFont typeface="Arial" panose="020B0604020202020204" pitchFamily="34" charset="0"/>
              <a:buChar char="ꟷ"/>
              <a:defRPr/>
            </a:lvl4pPr>
            <a:lvl5pPr marL="536785" indent="-221029">
              <a:buClr>
                <a:schemeClr val="accent2"/>
              </a:buClr>
              <a:buSzPct val="90000"/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20BA3-D2D8-423A-A9BA-11BDE9611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42770-298F-4A05-AC19-71EBAFD4AFB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EC0076-E1CB-436E-A448-238EAA3CB154}"/>
              </a:ext>
            </a:extLst>
          </p:cNvPr>
          <p:cNvSpPr txBox="1"/>
          <p:nvPr userDrawn="1"/>
        </p:nvSpPr>
        <p:spPr>
          <a:xfrm>
            <a:off x="473625" y="7029262"/>
            <a:ext cx="2853034" cy="1620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53" b="1">
                <a:solidFill>
                  <a:schemeClr val="tx2"/>
                </a:solidFill>
              </a:rPr>
              <a:t>Centre for Ageing Better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1598B5A-4D73-4677-9845-0468982CC1C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505629" y="1933390"/>
            <a:ext cx="4736250" cy="4877712"/>
          </a:xfrm>
        </p:spPr>
        <p:txBody>
          <a:bodyPr/>
          <a:lstStyle>
            <a:lvl2pPr marL="252605" indent="-252605">
              <a:buClr>
                <a:schemeClr val="accent2"/>
              </a:buClr>
              <a:buSzPct val="90000"/>
              <a:buFont typeface="Arial" panose="020B0604020202020204" pitchFamily="34" charset="0"/>
              <a:buChar char="ꟷ"/>
              <a:defRPr/>
            </a:lvl2pPr>
            <a:lvl3pPr marL="536785" indent="-221029">
              <a:buClr>
                <a:schemeClr val="accent2"/>
              </a:buClr>
              <a:buSzPct val="90000"/>
              <a:buFont typeface="Arial" panose="020B0604020202020204" pitchFamily="34" charset="0"/>
              <a:buChar char="ꟷ"/>
              <a:defRPr/>
            </a:lvl3pPr>
            <a:lvl4pPr marL="536785" indent="-221029">
              <a:buClr>
                <a:schemeClr val="accent2"/>
              </a:buClr>
              <a:buSzPct val="90000"/>
              <a:buFont typeface="Arial" panose="020B0604020202020204" pitchFamily="34" charset="0"/>
              <a:buChar char="ꟷ"/>
              <a:defRPr/>
            </a:lvl4pPr>
            <a:lvl5pPr marL="536785" indent="-221029">
              <a:buClr>
                <a:schemeClr val="accent2"/>
              </a:buClr>
              <a:buSzPct val="90000"/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7991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- yellow 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4153-7463-4EBF-A01B-8583FE7C1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1841" y="2540800"/>
            <a:ext cx="6346575" cy="4075588"/>
          </a:xfrm>
        </p:spPr>
        <p:txBody>
          <a:bodyPr>
            <a:normAutofit/>
          </a:bodyPr>
          <a:lstStyle>
            <a:lvl1pPr marL="0" indent="0">
              <a:lnSpc>
                <a:spcPts val="3158"/>
              </a:lnSpc>
              <a:spcAft>
                <a:spcPts val="0"/>
              </a:spcAft>
              <a:buNone/>
              <a:defRPr sz="2631">
                <a:solidFill>
                  <a:schemeClr val="tx2"/>
                </a:solidFill>
              </a:defRPr>
            </a:lvl1pPr>
            <a:lvl2pPr marL="0" indent="0">
              <a:lnSpc>
                <a:spcPts val="3158"/>
              </a:lnSpc>
              <a:spcBef>
                <a:spcPts val="526"/>
              </a:spcBef>
              <a:spcAft>
                <a:spcPts val="0"/>
              </a:spcAft>
              <a:buNone/>
              <a:defRPr sz="2631" b="1">
                <a:solidFill>
                  <a:schemeClr val="tx2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20BA3-D2D8-423A-A9BA-11BDE9611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42770-298F-4A05-AC19-71EBAFD4AFB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EC0076-E1CB-436E-A448-238EAA3CB154}"/>
              </a:ext>
            </a:extLst>
          </p:cNvPr>
          <p:cNvSpPr txBox="1"/>
          <p:nvPr userDrawn="1"/>
        </p:nvSpPr>
        <p:spPr>
          <a:xfrm>
            <a:off x="473625" y="7029262"/>
            <a:ext cx="2853034" cy="1620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53" b="1">
                <a:solidFill>
                  <a:schemeClr val="tx2"/>
                </a:solidFill>
              </a:rPr>
              <a:t>Centre for Ageing Better</a:t>
            </a:r>
          </a:p>
        </p:txBody>
      </p:sp>
    </p:spTree>
    <p:extLst>
      <p:ext uri="{BB962C8B-B14F-4D97-AF65-F5344CB8AC3E}">
        <p14:creationId xmlns:p14="http://schemas.microsoft.com/office/powerpoint/2010/main" val="4307674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- yellow B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20BA3-D2D8-423A-A9BA-11BDE9611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42770-298F-4A05-AC19-71EBAFD4AFB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EC0076-E1CB-436E-A448-238EAA3CB154}"/>
              </a:ext>
            </a:extLst>
          </p:cNvPr>
          <p:cNvSpPr txBox="1"/>
          <p:nvPr userDrawn="1"/>
        </p:nvSpPr>
        <p:spPr>
          <a:xfrm>
            <a:off x="473625" y="7029262"/>
            <a:ext cx="2853034" cy="1620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53" b="1">
                <a:solidFill>
                  <a:schemeClr val="tx2"/>
                </a:solidFill>
              </a:rPr>
              <a:t>Centre for Ageing Better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D3CE22D-4791-4343-86EB-1829681CCA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57000" y="3445585"/>
            <a:ext cx="3081314" cy="1609871"/>
          </a:xfrm>
        </p:spPr>
        <p:txBody>
          <a:bodyPr>
            <a:normAutofit/>
          </a:bodyPr>
          <a:lstStyle>
            <a:lvl1pPr marL="0" indent="0" algn="ctr">
              <a:lnSpc>
                <a:spcPts val="5263"/>
              </a:lnSpc>
              <a:buNone/>
              <a:defRPr sz="5263">
                <a:solidFill>
                  <a:srgbClr val="00216E"/>
                </a:solidFill>
              </a:defRPr>
            </a:lvl1pPr>
          </a:lstStyle>
          <a:p>
            <a:pPr lvl="0"/>
            <a:r>
              <a:rPr lang="en-US"/>
              <a:t>000,000m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D226FFFB-A581-43B6-BF4F-C963B78C358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615046" y="1379889"/>
            <a:ext cx="5604728" cy="1609870"/>
          </a:xfrm>
        </p:spPr>
        <p:txBody>
          <a:bodyPr>
            <a:normAutofit/>
          </a:bodyPr>
          <a:lstStyle>
            <a:lvl1pPr>
              <a:lnSpc>
                <a:spcPts val="2280"/>
              </a:lnSpc>
              <a:spcAft>
                <a:spcPts val="0"/>
              </a:spcAft>
              <a:defRPr sz="1842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4BA7B84E-0F17-450E-880B-064EE07DC83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63076" y="1553123"/>
            <a:ext cx="3081314" cy="1609870"/>
          </a:xfrm>
        </p:spPr>
        <p:txBody>
          <a:bodyPr>
            <a:normAutofit/>
          </a:bodyPr>
          <a:lstStyle>
            <a:lvl1pPr marL="0" indent="0" algn="ctr">
              <a:lnSpc>
                <a:spcPts val="5263"/>
              </a:lnSpc>
              <a:buNone/>
              <a:defRPr sz="5263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000,000m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5B144184-170C-42FD-A342-EF179370F72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63076" y="5338048"/>
            <a:ext cx="3081314" cy="1417008"/>
          </a:xfrm>
        </p:spPr>
        <p:txBody>
          <a:bodyPr>
            <a:normAutofit/>
          </a:bodyPr>
          <a:lstStyle>
            <a:lvl1pPr marL="0" indent="0" algn="ctr">
              <a:lnSpc>
                <a:spcPts val="5263"/>
              </a:lnSpc>
              <a:buNone/>
              <a:defRPr sz="5263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/>
              <a:t>000,000m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50DDDEA8-499F-40D8-A0AB-64592D1186B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615046" y="3263968"/>
            <a:ext cx="5604728" cy="1609870"/>
          </a:xfrm>
        </p:spPr>
        <p:txBody>
          <a:bodyPr>
            <a:normAutofit/>
          </a:bodyPr>
          <a:lstStyle>
            <a:lvl1pPr>
              <a:lnSpc>
                <a:spcPts val="2280"/>
              </a:lnSpc>
              <a:spcAft>
                <a:spcPts val="0"/>
              </a:spcAft>
              <a:defRPr sz="1842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3BC191A9-0B30-48B5-8A6E-E78BB724D00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603979" y="5145184"/>
            <a:ext cx="5604728" cy="1609870"/>
          </a:xfrm>
        </p:spPr>
        <p:txBody>
          <a:bodyPr>
            <a:normAutofit/>
          </a:bodyPr>
          <a:lstStyle>
            <a:lvl1pPr>
              <a:lnSpc>
                <a:spcPts val="2280"/>
              </a:lnSpc>
              <a:spcAft>
                <a:spcPts val="0"/>
              </a:spcAft>
              <a:defRPr sz="1842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30232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- green">
    <p:bg>
      <p:bgPr>
        <a:solidFill>
          <a:srgbClr val="CDBE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20BA3-D2D8-423A-A9BA-11BDE9611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42770-298F-4A05-AC19-71EBAFD4AFB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EC0076-E1CB-436E-A448-238EAA3CB154}"/>
              </a:ext>
            </a:extLst>
          </p:cNvPr>
          <p:cNvSpPr txBox="1"/>
          <p:nvPr userDrawn="1"/>
        </p:nvSpPr>
        <p:spPr>
          <a:xfrm>
            <a:off x="473625" y="7029262"/>
            <a:ext cx="2853034" cy="1620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53" b="1">
                <a:solidFill>
                  <a:schemeClr val="tx2"/>
                </a:solidFill>
              </a:rPr>
              <a:t>Centre for Ageing Better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D3CE22D-4791-4343-86EB-1829681CCA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57000" y="3445584"/>
            <a:ext cx="3081314" cy="1892463"/>
          </a:xfrm>
        </p:spPr>
        <p:txBody>
          <a:bodyPr>
            <a:normAutofit/>
          </a:bodyPr>
          <a:lstStyle>
            <a:lvl1pPr marL="0" indent="0">
              <a:lnSpc>
                <a:spcPts val="5263"/>
              </a:lnSpc>
              <a:buNone/>
              <a:defRPr sz="5263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000,000m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D226FFFB-A581-43B6-BF4F-C963B78C358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615046" y="2742086"/>
            <a:ext cx="5604728" cy="3768157"/>
          </a:xfrm>
        </p:spPr>
        <p:txBody>
          <a:bodyPr>
            <a:normAutofit/>
          </a:bodyPr>
          <a:lstStyle>
            <a:lvl1pPr>
              <a:lnSpc>
                <a:spcPts val="3158"/>
              </a:lnSpc>
              <a:spcAft>
                <a:spcPts val="0"/>
              </a:spcAft>
              <a:defRPr sz="263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81433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2225E-F4AA-4846-820C-3B87AADB7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624" y="595501"/>
            <a:ext cx="4736250" cy="114078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4153-7463-4EBF-A01B-8583FE7C1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625" y="1934106"/>
            <a:ext cx="4736250" cy="4877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20BA3-D2D8-423A-A9BA-11BDE9611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42770-298F-4A05-AC19-71EBAFD4AFB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EC0076-E1CB-436E-A448-238EAA3CB154}"/>
              </a:ext>
            </a:extLst>
          </p:cNvPr>
          <p:cNvSpPr txBox="1"/>
          <p:nvPr userDrawn="1"/>
        </p:nvSpPr>
        <p:spPr>
          <a:xfrm>
            <a:off x="473625" y="7029262"/>
            <a:ext cx="2853034" cy="1620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53" b="1">
                <a:solidFill>
                  <a:schemeClr val="tx2"/>
                </a:solidFill>
              </a:rPr>
              <a:t>Centre for Ageing Better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B19A9FC-BDB2-4912-A1E5-E90EBE563BE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5430" y="595502"/>
            <a:ext cx="4714148" cy="6216316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9582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5F151FC-2455-4466-85C6-B6330C941FF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483524" y="1933390"/>
            <a:ext cx="4736250" cy="4877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225E-F4AA-4846-820C-3B87AADB7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3523" y="595501"/>
            <a:ext cx="4736251" cy="114078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20BA3-D2D8-423A-A9BA-11BDE9611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42770-298F-4A05-AC19-71EBAFD4AFB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EC0076-E1CB-436E-A448-238EAA3CB154}"/>
              </a:ext>
            </a:extLst>
          </p:cNvPr>
          <p:cNvSpPr txBox="1"/>
          <p:nvPr userDrawn="1"/>
        </p:nvSpPr>
        <p:spPr>
          <a:xfrm>
            <a:off x="473625" y="7029262"/>
            <a:ext cx="2853034" cy="1620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53" b="1">
                <a:solidFill>
                  <a:schemeClr val="tx2"/>
                </a:solidFill>
              </a:rPr>
              <a:t>Centre for Ageing Better</a:t>
            </a: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42E6366C-9796-425C-921A-B13B6FA6290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73625" y="595502"/>
            <a:ext cx="4714148" cy="6216978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3896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B19A9FC-BDB2-4912-A1E5-E90EBE563BE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73428" y="595502"/>
            <a:ext cx="9746150" cy="6216316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20BA3-D2D8-423A-A9BA-11BDE9611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42770-298F-4A05-AC19-71EBAFD4AFB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EC0076-E1CB-436E-A448-238EAA3CB154}"/>
              </a:ext>
            </a:extLst>
          </p:cNvPr>
          <p:cNvSpPr txBox="1"/>
          <p:nvPr userDrawn="1"/>
        </p:nvSpPr>
        <p:spPr>
          <a:xfrm>
            <a:off x="473625" y="7029262"/>
            <a:ext cx="2853034" cy="1620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53" b="1">
                <a:solidFill>
                  <a:schemeClr val="tx2"/>
                </a:solidFill>
              </a:rPr>
              <a:t>Centre for Ageing Better</a:t>
            </a:r>
          </a:p>
        </p:txBody>
      </p:sp>
    </p:spTree>
    <p:extLst>
      <p:ext uri="{BB962C8B-B14F-4D97-AF65-F5344CB8AC3E}">
        <p14:creationId xmlns:p14="http://schemas.microsoft.com/office/powerpoint/2010/main" val="17907239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2225E-F4AA-4846-820C-3B87AADB7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4153-7463-4EBF-A01B-8583FE7C1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5130" y="1804470"/>
            <a:ext cx="7406471" cy="4104283"/>
          </a:xfrm>
        </p:spPr>
        <p:txBody>
          <a:bodyPr>
            <a:normAutofit/>
          </a:bodyPr>
          <a:lstStyle>
            <a:lvl1pPr>
              <a:lnSpc>
                <a:spcPts val="1228"/>
              </a:lnSpc>
              <a:spcAft>
                <a:spcPts val="0"/>
              </a:spcAft>
              <a:defRPr sz="1053"/>
            </a:lvl1pPr>
            <a:lvl2pPr marL="157878" indent="-157878">
              <a:lnSpc>
                <a:spcPts val="1228"/>
              </a:lnSpc>
              <a:spcAft>
                <a:spcPts val="0"/>
              </a:spcAft>
              <a:defRPr sz="1053"/>
            </a:lvl2pPr>
            <a:lvl3pPr marL="157878" indent="-157878">
              <a:lnSpc>
                <a:spcPts val="1228"/>
              </a:lnSpc>
              <a:spcAft>
                <a:spcPts val="0"/>
              </a:spcAft>
              <a:defRPr sz="1053"/>
            </a:lvl3pPr>
            <a:lvl4pPr marL="157878" indent="-157878">
              <a:lnSpc>
                <a:spcPts val="1228"/>
              </a:lnSpc>
              <a:spcAft>
                <a:spcPts val="0"/>
              </a:spcAft>
              <a:defRPr sz="1053"/>
            </a:lvl4pPr>
            <a:lvl5pPr marL="157878" indent="-157878">
              <a:lnSpc>
                <a:spcPts val="1228"/>
              </a:lnSpc>
              <a:spcAft>
                <a:spcPts val="0"/>
              </a:spcAft>
              <a:defRPr sz="105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20BA3-D2D8-423A-A9BA-11BDE9611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42770-298F-4A05-AC19-71EBAFD4AFB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EC0076-E1CB-436E-A448-238EAA3CB154}"/>
              </a:ext>
            </a:extLst>
          </p:cNvPr>
          <p:cNvSpPr txBox="1"/>
          <p:nvPr userDrawn="1"/>
        </p:nvSpPr>
        <p:spPr>
          <a:xfrm>
            <a:off x="473625" y="7029262"/>
            <a:ext cx="2853034" cy="1620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53" b="1">
                <a:solidFill>
                  <a:schemeClr val="tx2"/>
                </a:solidFill>
              </a:rPr>
              <a:t>Centre for Ageing Better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946D198-AFD1-4C75-9986-DDCE14775B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25147" y="6091337"/>
            <a:ext cx="7406014" cy="607479"/>
          </a:xfrm>
        </p:spPr>
        <p:txBody>
          <a:bodyPr>
            <a:noAutofit/>
          </a:bodyPr>
          <a:lstStyle>
            <a:lvl1pPr>
              <a:lnSpc>
                <a:spcPts val="1228"/>
              </a:lnSpc>
              <a:spcAft>
                <a:spcPts val="0"/>
              </a:spcAft>
              <a:defRPr sz="1053"/>
            </a:lvl1pPr>
            <a:lvl2pPr>
              <a:lnSpc>
                <a:spcPts val="1228"/>
              </a:lnSpc>
              <a:spcAft>
                <a:spcPts val="0"/>
              </a:spcAft>
              <a:defRPr sz="1053"/>
            </a:lvl2pPr>
            <a:lvl3pPr>
              <a:lnSpc>
                <a:spcPts val="1228"/>
              </a:lnSpc>
              <a:spcAft>
                <a:spcPts val="0"/>
              </a:spcAft>
              <a:defRPr sz="1053"/>
            </a:lvl3pPr>
            <a:lvl4pPr>
              <a:lnSpc>
                <a:spcPts val="1228"/>
              </a:lnSpc>
              <a:spcAft>
                <a:spcPts val="0"/>
              </a:spcAft>
              <a:defRPr sz="1053"/>
            </a:lvl4pPr>
            <a:lvl5pPr>
              <a:lnSpc>
                <a:spcPts val="1228"/>
              </a:lnSpc>
              <a:spcAft>
                <a:spcPts val="0"/>
              </a:spcAft>
              <a:defRPr sz="1053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9609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412468"/>
                </a:solidFill>
                <a:latin typeface="Gordita Bold"/>
                <a:cs typeface="Gordita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196203" y="12"/>
            <a:ext cx="4495800" cy="1808480"/>
          </a:xfrm>
          <a:custGeom>
            <a:avLst/>
            <a:gdLst/>
            <a:ahLst/>
            <a:cxnLst/>
            <a:rect l="l" t="t" r="r" b="b"/>
            <a:pathLst>
              <a:path w="4495800" h="1808480">
                <a:moveTo>
                  <a:pt x="4495800" y="0"/>
                </a:moveTo>
                <a:lnTo>
                  <a:pt x="0" y="0"/>
                </a:lnTo>
                <a:lnTo>
                  <a:pt x="0" y="1808314"/>
                </a:lnTo>
                <a:lnTo>
                  <a:pt x="4495800" y="1808314"/>
                </a:lnTo>
                <a:lnTo>
                  <a:pt x="4495800" y="0"/>
                </a:lnTo>
                <a:close/>
              </a:path>
            </a:pathLst>
          </a:custGeom>
          <a:solidFill>
            <a:srgbClr val="F6A3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196199" y="8"/>
            <a:ext cx="4495800" cy="1808480"/>
          </a:xfrm>
          <a:custGeom>
            <a:avLst/>
            <a:gdLst/>
            <a:ahLst/>
            <a:cxnLst/>
            <a:rect l="l" t="t" r="r" b="b"/>
            <a:pathLst>
              <a:path w="4495800" h="1808480">
                <a:moveTo>
                  <a:pt x="4495800" y="0"/>
                </a:moveTo>
                <a:lnTo>
                  <a:pt x="0" y="1808314"/>
                </a:lnTo>
                <a:lnTo>
                  <a:pt x="4495800" y="1808314"/>
                </a:lnTo>
                <a:lnTo>
                  <a:pt x="4495800" y="0"/>
                </a:lnTo>
                <a:close/>
              </a:path>
            </a:pathLst>
          </a:custGeom>
          <a:solidFill>
            <a:srgbClr val="F0668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41511" y="457208"/>
            <a:ext cx="1228966" cy="850329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367198" y="460416"/>
            <a:ext cx="300355" cy="485140"/>
          </a:xfrm>
          <a:custGeom>
            <a:avLst/>
            <a:gdLst/>
            <a:ahLst/>
            <a:cxnLst/>
            <a:rect l="l" t="t" r="r" b="b"/>
            <a:pathLst>
              <a:path w="300355" h="485140">
                <a:moveTo>
                  <a:pt x="299250" y="0"/>
                </a:moveTo>
                <a:lnTo>
                  <a:pt x="297827" y="0"/>
                </a:lnTo>
                <a:lnTo>
                  <a:pt x="825" y="0"/>
                </a:lnTo>
                <a:lnTo>
                  <a:pt x="0" y="825"/>
                </a:lnTo>
                <a:lnTo>
                  <a:pt x="0" y="484085"/>
                </a:lnTo>
                <a:lnTo>
                  <a:pt x="825" y="484924"/>
                </a:lnTo>
                <a:lnTo>
                  <a:pt x="18884" y="484924"/>
                </a:lnTo>
                <a:lnTo>
                  <a:pt x="19494" y="484568"/>
                </a:lnTo>
                <a:lnTo>
                  <a:pt x="300139" y="1549"/>
                </a:lnTo>
                <a:lnTo>
                  <a:pt x="299250" y="0"/>
                </a:lnTo>
                <a:close/>
              </a:path>
            </a:pathLst>
          </a:custGeom>
          <a:solidFill>
            <a:srgbClr val="41246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1557" y="459723"/>
            <a:ext cx="133476" cy="229006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462248" y="761475"/>
            <a:ext cx="283210" cy="184150"/>
          </a:xfrm>
          <a:custGeom>
            <a:avLst/>
            <a:gdLst/>
            <a:ahLst/>
            <a:cxnLst/>
            <a:rect l="l" t="t" r="r" b="b"/>
            <a:pathLst>
              <a:path w="283209" h="184150">
                <a:moveTo>
                  <a:pt x="281965" y="0"/>
                </a:moveTo>
                <a:lnTo>
                  <a:pt x="106032" y="0"/>
                </a:lnTo>
                <a:lnTo>
                  <a:pt x="105435" y="330"/>
                </a:lnTo>
                <a:lnTo>
                  <a:pt x="0" y="182321"/>
                </a:lnTo>
                <a:lnTo>
                  <a:pt x="876" y="183857"/>
                </a:lnTo>
                <a:lnTo>
                  <a:pt x="281965" y="183857"/>
                </a:lnTo>
                <a:lnTo>
                  <a:pt x="282790" y="183032"/>
                </a:lnTo>
                <a:lnTo>
                  <a:pt x="282790" y="182029"/>
                </a:lnTo>
                <a:lnTo>
                  <a:pt x="282790" y="812"/>
                </a:lnTo>
                <a:lnTo>
                  <a:pt x="281965" y="0"/>
                </a:lnTo>
                <a:close/>
              </a:path>
            </a:pathLst>
          </a:custGeom>
          <a:solidFill>
            <a:srgbClr val="41246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30107" y="460411"/>
            <a:ext cx="1902726" cy="559370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367203" y="4105807"/>
            <a:ext cx="2423160" cy="385445"/>
          </a:xfrm>
          <a:custGeom>
            <a:avLst/>
            <a:gdLst/>
            <a:ahLst/>
            <a:cxnLst/>
            <a:rect l="l" t="t" r="r" b="b"/>
            <a:pathLst>
              <a:path w="2423160" h="385445">
                <a:moveTo>
                  <a:pt x="2230196" y="0"/>
                </a:moveTo>
                <a:lnTo>
                  <a:pt x="192595" y="0"/>
                </a:lnTo>
                <a:lnTo>
                  <a:pt x="148432" y="5086"/>
                </a:lnTo>
                <a:lnTo>
                  <a:pt x="107893" y="19576"/>
                </a:lnTo>
                <a:lnTo>
                  <a:pt x="72133" y="42312"/>
                </a:lnTo>
                <a:lnTo>
                  <a:pt x="42308" y="72138"/>
                </a:lnTo>
                <a:lnTo>
                  <a:pt x="19574" y="107899"/>
                </a:lnTo>
                <a:lnTo>
                  <a:pt x="5086" y="148436"/>
                </a:lnTo>
                <a:lnTo>
                  <a:pt x="0" y="192595"/>
                </a:lnTo>
                <a:lnTo>
                  <a:pt x="5086" y="236758"/>
                </a:lnTo>
                <a:lnTo>
                  <a:pt x="19574" y="277299"/>
                </a:lnTo>
                <a:lnTo>
                  <a:pt x="42308" y="313062"/>
                </a:lnTo>
                <a:lnTo>
                  <a:pt x="72133" y="342890"/>
                </a:lnTo>
                <a:lnTo>
                  <a:pt x="107893" y="365626"/>
                </a:lnTo>
                <a:lnTo>
                  <a:pt x="148432" y="380116"/>
                </a:lnTo>
                <a:lnTo>
                  <a:pt x="192595" y="385203"/>
                </a:lnTo>
                <a:lnTo>
                  <a:pt x="2230196" y="385203"/>
                </a:lnTo>
                <a:lnTo>
                  <a:pt x="2274358" y="380116"/>
                </a:lnTo>
                <a:lnTo>
                  <a:pt x="2314898" y="365626"/>
                </a:lnTo>
                <a:lnTo>
                  <a:pt x="2350658" y="342890"/>
                </a:lnTo>
                <a:lnTo>
                  <a:pt x="2380483" y="313062"/>
                </a:lnTo>
                <a:lnTo>
                  <a:pt x="2403217" y="277299"/>
                </a:lnTo>
                <a:lnTo>
                  <a:pt x="2417705" y="236758"/>
                </a:lnTo>
                <a:lnTo>
                  <a:pt x="2422791" y="192595"/>
                </a:lnTo>
                <a:lnTo>
                  <a:pt x="2417705" y="148436"/>
                </a:lnTo>
                <a:lnTo>
                  <a:pt x="2403217" y="107899"/>
                </a:lnTo>
                <a:lnTo>
                  <a:pt x="2380483" y="72138"/>
                </a:lnTo>
                <a:lnTo>
                  <a:pt x="2350658" y="42312"/>
                </a:lnTo>
                <a:lnTo>
                  <a:pt x="2314898" y="19576"/>
                </a:lnTo>
                <a:lnTo>
                  <a:pt x="2274358" y="5086"/>
                </a:lnTo>
                <a:lnTo>
                  <a:pt x="2230196" y="0"/>
                </a:lnTo>
                <a:close/>
              </a:path>
            </a:pathLst>
          </a:custGeom>
          <a:solidFill>
            <a:srgbClr val="4124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412468"/>
                </a:solidFill>
                <a:latin typeface="Gordita Bold"/>
                <a:cs typeface="Gordita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B19A9FC-BDB2-4912-A1E5-E90EBE563BE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73428" y="3565160"/>
            <a:ext cx="9746150" cy="276999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20BA3-D2D8-423A-A9BA-11BDE9611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9248" y="7033450"/>
            <a:ext cx="2459482" cy="276999"/>
          </a:xfrm>
        </p:spPr>
        <p:txBody>
          <a:bodyPr/>
          <a:lstStyle/>
          <a:p>
            <a:fld id="{B5042770-298F-4A05-AC19-71EBAFD4AFB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EC0076-E1CB-436E-A448-238EAA3CB154}"/>
              </a:ext>
            </a:extLst>
          </p:cNvPr>
          <p:cNvSpPr txBox="1"/>
          <p:nvPr userDrawn="1"/>
        </p:nvSpPr>
        <p:spPr>
          <a:xfrm>
            <a:off x="473625" y="7029262"/>
            <a:ext cx="2853034" cy="1620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53" b="1" dirty="0">
                <a:solidFill>
                  <a:schemeClr val="tx2"/>
                </a:solidFill>
              </a:rPr>
              <a:t>Centre for Ageing Better</a:t>
            </a:r>
          </a:p>
        </p:txBody>
      </p:sp>
    </p:spTree>
    <p:extLst>
      <p:ext uri="{BB962C8B-B14F-4D97-AF65-F5344CB8AC3E}">
        <p14:creationId xmlns:p14="http://schemas.microsoft.com/office/powerpoint/2010/main" val="215332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eneric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1F5C845D-8601-884F-827B-3E7C8ACC02D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2019" y="1614106"/>
            <a:ext cx="9327318" cy="4543124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 sz="2105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, </a:t>
            </a:r>
            <a:r>
              <a:rPr lang="en-GB" err="1"/>
              <a:t>sed</a:t>
            </a:r>
            <a:r>
              <a:rPr lang="en-GB"/>
              <a:t> do </a:t>
            </a:r>
            <a:r>
              <a:rPr lang="en-GB" err="1"/>
              <a:t>eiusmod</a:t>
            </a:r>
            <a:r>
              <a:rPr lang="en-GB"/>
              <a:t> </a:t>
            </a:r>
            <a:r>
              <a:rPr lang="en-GB" err="1"/>
              <a:t>tempor</a:t>
            </a:r>
            <a:r>
              <a:rPr lang="en-GB"/>
              <a:t> </a:t>
            </a:r>
            <a:r>
              <a:rPr lang="en-GB" err="1"/>
              <a:t>incididunt</a:t>
            </a:r>
            <a:r>
              <a:rPr lang="en-GB"/>
              <a:t> </a:t>
            </a:r>
            <a:r>
              <a:rPr lang="en-GB" err="1"/>
              <a:t>ut</a:t>
            </a:r>
            <a:r>
              <a:rPr lang="en-GB"/>
              <a:t> </a:t>
            </a:r>
            <a:r>
              <a:rPr lang="en-GB" err="1"/>
              <a:t>labore</a:t>
            </a:r>
            <a:r>
              <a:rPr lang="en-GB"/>
              <a:t> et dolore magna </a:t>
            </a:r>
            <a:r>
              <a:rPr lang="en-GB" err="1"/>
              <a:t>aliqua</a:t>
            </a:r>
            <a:r>
              <a:rPr lang="en-GB"/>
              <a:t>. Ut </a:t>
            </a:r>
            <a:r>
              <a:rPr lang="en-GB" err="1"/>
              <a:t>enim</a:t>
            </a:r>
            <a:r>
              <a:rPr lang="en-GB"/>
              <a:t> ad minim </a:t>
            </a:r>
            <a:r>
              <a:rPr lang="en-GB" err="1"/>
              <a:t>veniam</a:t>
            </a:r>
            <a:r>
              <a:rPr lang="en-GB"/>
              <a:t>, </a:t>
            </a:r>
            <a:r>
              <a:rPr lang="en-GB" err="1"/>
              <a:t>quis</a:t>
            </a:r>
            <a:r>
              <a:rPr lang="en-GB"/>
              <a:t> </a:t>
            </a:r>
            <a:r>
              <a:rPr lang="en-GB" err="1"/>
              <a:t>nostrud</a:t>
            </a:r>
            <a:r>
              <a:rPr lang="en-GB"/>
              <a:t> exercitation </a:t>
            </a:r>
            <a:r>
              <a:rPr lang="en-GB" err="1"/>
              <a:t>ullamco</a:t>
            </a:r>
            <a:r>
              <a:rPr lang="en-GB"/>
              <a:t> </a:t>
            </a:r>
            <a:r>
              <a:rPr lang="en-GB" err="1"/>
              <a:t>laboris</a:t>
            </a:r>
            <a:r>
              <a:rPr lang="en-GB"/>
              <a:t> nisi </a:t>
            </a:r>
            <a:r>
              <a:rPr lang="en-GB" err="1"/>
              <a:t>ut</a:t>
            </a:r>
            <a:r>
              <a:rPr lang="en-GB"/>
              <a:t> </a:t>
            </a:r>
            <a:r>
              <a:rPr lang="en-GB" err="1"/>
              <a:t>aliquip</a:t>
            </a:r>
            <a:r>
              <a:rPr lang="en-GB"/>
              <a:t> ex </a:t>
            </a:r>
            <a:r>
              <a:rPr lang="en-GB" err="1"/>
              <a:t>ea</a:t>
            </a:r>
            <a:r>
              <a:rPr lang="en-GB"/>
              <a:t> </a:t>
            </a:r>
            <a:r>
              <a:rPr lang="en-GB" err="1"/>
              <a:t>commodo</a:t>
            </a:r>
            <a:r>
              <a:rPr lang="en-GB"/>
              <a:t> </a:t>
            </a:r>
            <a:r>
              <a:rPr lang="en-GB" err="1"/>
              <a:t>consequat</a:t>
            </a:r>
            <a:r>
              <a:rPr lang="en-GB"/>
              <a:t>.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3635756" y="7033450"/>
            <a:ext cx="3421888" cy="276999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87481" y="784550"/>
            <a:ext cx="2294890" cy="492443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Generic Slide</a:t>
            </a:r>
          </a:p>
        </p:txBody>
      </p:sp>
    </p:spTree>
    <p:extLst>
      <p:ext uri="{BB962C8B-B14F-4D97-AF65-F5344CB8AC3E}">
        <p14:creationId xmlns:p14="http://schemas.microsoft.com/office/powerpoint/2010/main" val="110548106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2225E-F4AA-4846-820C-3B87AADB7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7481" y="784550"/>
            <a:ext cx="2294890" cy="14773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4153-7463-4EBF-A01B-8583FE7C1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625" y="1934106"/>
            <a:ext cx="4736250" cy="1384995"/>
          </a:xfrm>
        </p:spPr>
        <p:txBody>
          <a:bodyPr/>
          <a:lstStyle>
            <a:lvl2pPr marL="252605" indent="-252605">
              <a:buClr>
                <a:schemeClr val="accent2"/>
              </a:buClr>
              <a:buSzPct val="90000"/>
              <a:buFont typeface="Arial" panose="020B0604020202020204" pitchFamily="34" charset="0"/>
              <a:buChar char="ꟷ"/>
              <a:defRPr/>
            </a:lvl2pPr>
            <a:lvl3pPr marL="536785" indent="-221029">
              <a:buClr>
                <a:schemeClr val="accent2"/>
              </a:buClr>
              <a:buSzPct val="90000"/>
              <a:buFont typeface="Arial" panose="020B0604020202020204" pitchFamily="34" charset="0"/>
              <a:buChar char="ꟷ"/>
              <a:defRPr/>
            </a:lvl3pPr>
            <a:lvl4pPr marL="536785" indent="-221029">
              <a:buClr>
                <a:schemeClr val="accent2"/>
              </a:buClr>
              <a:buSzPct val="90000"/>
              <a:buFont typeface="Arial" panose="020B0604020202020204" pitchFamily="34" charset="0"/>
              <a:buChar char="ꟷ"/>
              <a:defRPr/>
            </a:lvl4pPr>
            <a:lvl5pPr marL="536785" indent="-221029">
              <a:buClr>
                <a:schemeClr val="accent2"/>
              </a:buClr>
              <a:buSzPct val="90000"/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20BA3-D2D8-423A-A9BA-11BDE9611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9248" y="7033450"/>
            <a:ext cx="2459482" cy="276999"/>
          </a:xfrm>
        </p:spPr>
        <p:txBody>
          <a:bodyPr/>
          <a:lstStyle/>
          <a:p>
            <a:fld id="{B5042770-298F-4A05-AC19-71EBAFD4AFB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EC0076-E1CB-436E-A448-238EAA3CB154}"/>
              </a:ext>
            </a:extLst>
          </p:cNvPr>
          <p:cNvSpPr txBox="1"/>
          <p:nvPr userDrawn="1"/>
        </p:nvSpPr>
        <p:spPr>
          <a:xfrm>
            <a:off x="473625" y="7029262"/>
            <a:ext cx="2853034" cy="1620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53" b="1" dirty="0">
                <a:solidFill>
                  <a:schemeClr val="tx2"/>
                </a:solidFill>
              </a:rPr>
              <a:t>Centre for Ageing Better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1598B5A-4D73-4677-9845-0468982CC1C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505629" y="1933390"/>
            <a:ext cx="4736250" cy="1384995"/>
          </a:xfrm>
        </p:spPr>
        <p:txBody>
          <a:bodyPr/>
          <a:lstStyle>
            <a:lvl2pPr marL="252605" indent="-252605">
              <a:buClr>
                <a:schemeClr val="accent2"/>
              </a:buClr>
              <a:buSzPct val="90000"/>
              <a:buFont typeface="Arial" panose="020B0604020202020204" pitchFamily="34" charset="0"/>
              <a:buChar char="ꟷ"/>
              <a:defRPr/>
            </a:lvl2pPr>
            <a:lvl3pPr marL="536785" indent="-221029">
              <a:buClr>
                <a:schemeClr val="accent2"/>
              </a:buClr>
              <a:buSzPct val="90000"/>
              <a:buFont typeface="Arial" panose="020B0604020202020204" pitchFamily="34" charset="0"/>
              <a:buChar char="ꟷ"/>
              <a:defRPr/>
            </a:lvl3pPr>
            <a:lvl4pPr marL="536785" indent="-221029">
              <a:buClr>
                <a:schemeClr val="accent2"/>
              </a:buClr>
              <a:buSzPct val="90000"/>
              <a:buFont typeface="Arial" panose="020B0604020202020204" pitchFamily="34" charset="0"/>
              <a:buChar char="ꟷ"/>
              <a:defRPr/>
            </a:lvl4pPr>
            <a:lvl5pPr marL="536785" indent="-221029">
              <a:buClr>
                <a:schemeClr val="accent2"/>
              </a:buClr>
              <a:buSzPct val="90000"/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0312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2225E-F4AA-4846-820C-3B87AADB7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624" y="595501"/>
            <a:ext cx="4736250" cy="114078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4153-7463-4EBF-A01B-8583FE7C1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625" y="1934106"/>
            <a:ext cx="4736250" cy="4877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20BA3-D2D8-423A-A9BA-11BDE9611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42770-298F-4A05-AC19-71EBAFD4AFB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EC0076-E1CB-436E-A448-238EAA3CB154}"/>
              </a:ext>
            </a:extLst>
          </p:cNvPr>
          <p:cNvSpPr txBox="1"/>
          <p:nvPr userDrawn="1"/>
        </p:nvSpPr>
        <p:spPr>
          <a:xfrm>
            <a:off x="473625" y="7029262"/>
            <a:ext cx="2853034" cy="1620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53" b="1">
                <a:solidFill>
                  <a:schemeClr val="tx2"/>
                </a:solidFill>
              </a:rPr>
              <a:t>Centre for Ageing Better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B19A9FC-BDB2-4912-A1E5-E90EBE563BE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5430" y="595502"/>
            <a:ext cx="4714148" cy="6216316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619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1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2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25.xml"/><Relationship Id="rId20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19.xml"/><Relationship Id="rId19" Type="http://schemas.openxmlformats.org/officeDocument/2006/relationships/slideLayout" Target="../slideLayouts/slideLayout28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87481" y="784550"/>
            <a:ext cx="2294890" cy="513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412468"/>
                </a:solidFill>
                <a:latin typeface="Gordita Bold"/>
                <a:cs typeface="Gordita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9" r:id="rId2"/>
    <p:sldLayoutId id="2147483676" r:id="rId3"/>
    <p:sldLayoutId id="2147483678" r:id="rId4"/>
    <p:sldLayoutId id="2147483677" r:id="rId5"/>
    <p:sldLayoutId id="2147483674" r:id="rId6"/>
    <p:sldLayoutId id="2147483675" r:id="rId7"/>
    <p:sldLayoutId id="2147483672" r:id="rId8"/>
    <p:sldLayoutId id="2147483673" r:id="rId9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50725B-5048-4F3E-9DC1-7EF59B015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624" y="595501"/>
            <a:ext cx="9746150" cy="114078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855DF8-B33B-4566-9E0D-CBC6AD0865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625" y="1934106"/>
            <a:ext cx="9746150" cy="48777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4"/>
            <a:endParaRPr lang="en-US"/>
          </a:p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8FEB6-640B-4FFF-9C60-0258211996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13760" y="7029263"/>
            <a:ext cx="2406015" cy="40265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53" b="1">
                <a:solidFill>
                  <a:schemeClr val="tx2"/>
                </a:solidFill>
              </a:defRPr>
            </a:lvl1pPr>
          </a:lstStyle>
          <a:p>
            <a:fld id="{B5042770-298F-4A05-AC19-71EBAFD4AF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64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68" r:id="rId3"/>
    <p:sldLayoutId id="2147483669" r:id="rId4"/>
    <p:sldLayoutId id="2147483653" r:id="rId5"/>
    <p:sldLayoutId id="2147483654" r:id="rId6"/>
    <p:sldLayoutId id="2147483651" r:id="rId7"/>
    <p:sldLayoutId id="2147483670" r:id="rId8"/>
    <p:sldLayoutId id="2147483666" r:id="rId9"/>
    <p:sldLayoutId id="2147483667" r:id="rId10"/>
    <p:sldLayoutId id="2147483659" r:id="rId11"/>
    <p:sldLayoutId id="2147483650" r:id="rId12"/>
    <p:sldLayoutId id="2147483663" r:id="rId13"/>
    <p:sldLayoutId id="2147483658" r:id="rId14"/>
    <p:sldLayoutId id="2147483665" r:id="rId15"/>
    <p:sldLayoutId id="2147483664" r:id="rId16"/>
    <p:sldLayoutId id="2147483655" r:id="rId17"/>
    <p:sldLayoutId id="2147483662" r:id="rId18"/>
    <p:sldLayoutId id="2147483657" r:id="rId19"/>
    <p:sldLayoutId id="2147483656" r:id="rId20"/>
  </p:sldLayoutIdLst>
  <p:txStyles>
    <p:titleStyle>
      <a:lvl1pPr algn="l" defTabSz="914400" rtl="0" eaLnBrk="1" latinLnBrk="0" hangingPunct="1">
        <a:lnSpc>
          <a:spcPts val="3600"/>
        </a:lnSpc>
        <a:spcBef>
          <a:spcPct val="0"/>
        </a:spcBef>
        <a:buNone/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ts val="2700"/>
        </a:lnSpc>
        <a:spcBef>
          <a:spcPts val="0"/>
        </a:spcBef>
        <a:spcAft>
          <a:spcPts val="140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216000" algn="l" defTabSz="914400" rtl="0" eaLnBrk="1" latinLnBrk="0" hangingPunct="1">
        <a:lnSpc>
          <a:spcPts val="2700"/>
        </a:lnSpc>
        <a:spcBef>
          <a:spcPts val="0"/>
        </a:spcBef>
        <a:spcAft>
          <a:spcPts val="1200"/>
        </a:spcAft>
        <a:buClr>
          <a:schemeClr val="tx1"/>
        </a:buClr>
        <a:buFont typeface="Symbol" panose="05050102010706020507" pitchFamily="18" charset="2"/>
        <a:buChar char="-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ts val="2700"/>
        </a:lnSpc>
        <a:spcBef>
          <a:spcPts val="0"/>
        </a:spcBef>
        <a:spcAft>
          <a:spcPts val="1200"/>
        </a:spcAft>
        <a:buClr>
          <a:schemeClr val="tx1"/>
        </a:buClr>
        <a:buSzPct val="80000"/>
        <a:buFont typeface="Symbol" panose="05050102010706020507" pitchFamily="18" charset="2"/>
        <a:buChar char="-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000" algn="l" defTabSz="914400" rtl="0" eaLnBrk="1" latinLnBrk="0" hangingPunct="1">
        <a:lnSpc>
          <a:spcPts val="2700"/>
        </a:lnSpc>
        <a:spcBef>
          <a:spcPts val="0"/>
        </a:spcBef>
        <a:spcAft>
          <a:spcPts val="1200"/>
        </a:spcAft>
        <a:buClr>
          <a:schemeClr val="tx1"/>
        </a:buClr>
        <a:buSzPct val="80000"/>
        <a:buFont typeface="Symbol" panose="05050102010706020507" pitchFamily="18" charset="2"/>
        <a:buChar char="-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540000" indent="-180000" algn="l" defTabSz="914400" rtl="0" eaLnBrk="1" latinLnBrk="0" hangingPunct="1">
        <a:lnSpc>
          <a:spcPts val="2700"/>
        </a:lnSpc>
        <a:spcBef>
          <a:spcPts val="0"/>
        </a:spcBef>
        <a:spcAft>
          <a:spcPts val="1200"/>
        </a:spcAft>
        <a:buClr>
          <a:schemeClr val="tx1"/>
        </a:buClr>
        <a:buSzPct val="80000"/>
        <a:buFont typeface="Symbol" panose="05050102010706020507" pitchFamily="18" charset="2"/>
        <a:buChar char="-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1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1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gewithoutlimits.org/" TargetMode="External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300" y="608662"/>
            <a:ext cx="6524396" cy="2744341"/>
          </a:xfrm>
          <a:prstGeom prst="rect">
            <a:avLst/>
          </a:prstGeom>
        </p:spPr>
        <p:txBody>
          <a:bodyPr vert="horz" wrap="square" lIns="0" tIns="50800" rIns="0" bIns="0" rtlCol="0" anchor="t">
            <a:spAutoFit/>
          </a:bodyPr>
          <a:lstStyle/>
          <a:p>
            <a:pPr marL="12700" marR="5080">
              <a:lnSpc>
                <a:spcPts val="7000"/>
              </a:lnSpc>
              <a:spcBef>
                <a:spcPts val="400"/>
              </a:spcBef>
            </a:pPr>
            <a:r>
              <a:rPr lang="en-GB" sz="6000" b="1" dirty="0">
                <a:solidFill>
                  <a:srgbClr val="412468"/>
                </a:solidFill>
                <a:latin typeface="Arial"/>
                <a:cs typeface="Arial"/>
              </a:rPr>
              <a:t>Becoming an age-friendly employer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0422" y="3781762"/>
            <a:ext cx="5460184" cy="123418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lang="en-GB" sz="4000" dirty="0">
                <a:solidFill>
                  <a:srgbClr val="412468"/>
                </a:solidFill>
                <a:latin typeface="Calibri"/>
                <a:ea typeface="Calibri"/>
                <a:cs typeface="Arial"/>
              </a:rPr>
              <a:t>What </a:t>
            </a:r>
            <a:r>
              <a:rPr lang="en-GB" sz="4000" b="1" dirty="0">
                <a:solidFill>
                  <a:srgbClr val="412468"/>
                </a:solidFill>
                <a:latin typeface="Calibri"/>
                <a:ea typeface="Calibri"/>
                <a:cs typeface="Arial"/>
              </a:rPr>
              <a:t>we’re</a:t>
            </a:r>
            <a:r>
              <a:rPr lang="en-GB" sz="4000" dirty="0">
                <a:solidFill>
                  <a:srgbClr val="412468"/>
                </a:solidFill>
                <a:latin typeface="Calibri"/>
                <a:ea typeface="Calibri"/>
                <a:cs typeface="Arial"/>
              </a:rPr>
              <a:t> doing and why it matters.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13444" y="6208773"/>
            <a:ext cx="1445844" cy="1000392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367195" y="6211735"/>
            <a:ext cx="445134" cy="571500"/>
          </a:xfrm>
          <a:custGeom>
            <a:avLst/>
            <a:gdLst/>
            <a:ahLst/>
            <a:cxnLst/>
            <a:rect l="l" t="t" r="r" b="b"/>
            <a:pathLst>
              <a:path w="445134" h="571500">
                <a:moveTo>
                  <a:pt x="353110" y="2654"/>
                </a:moveTo>
                <a:lnTo>
                  <a:pt x="352056" y="825"/>
                </a:lnTo>
                <a:lnTo>
                  <a:pt x="350380" y="825"/>
                </a:lnTo>
                <a:lnTo>
                  <a:pt x="965" y="825"/>
                </a:lnTo>
                <a:lnTo>
                  <a:pt x="0" y="1790"/>
                </a:lnTo>
                <a:lnTo>
                  <a:pt x="0" y="570344"/>
                </a:lnTo>
                <a:lnTo>
                  <a:pt x="965" y="571322"/>
                </a:lnTo>
                <a:lnTo>
                  <a:pt x="22212" y="571322"/>
                </a:lnTo>
                <a:lnTo>
                  <a:pt x="22923" y="570903"/>
                </a:lnTo>
                <a:lnTo>
                  <a:pt x="353110" y="2654"/>
                </a:lnTo>
                <a:close/>
              </a:path>
              <a:path w="445134" h="571500">
                <a:moveTo>
                  <a:pt x="444512" y="355968"/>
                </a:moveTo>
                <a:lnTo>
                  <a:pt x="443547" y="355003"/>
                </a:lnTo>
                <a:lnTo>
                  <a:pt x="236562" y="355003"/>
                </a:lnTo>
                <a:lnTo>
                  <a:pt x="235864" y="355396"/>
                </a:lnTo>
                <a:lnTo>
                  <a:pt x="111810" y="569506"/>
                </a:lnTo>
                <a:lnTo>
                  <a:pt x="112852" y="571309"/>
                </a:lnTo>
                <a:lnTo>
                  <a:pt x="443547" y="571309"/>
                </a:lnTo>
                <a:lnTo>
                  <a:pt x="444512" y="570344"/>
                </a:lnTo>
                <a:lnTo>
                  <a:pt x="444512" y="569163"/>
                </a:lnTo>
                <a:lnTo>
                  <a:pt x="444512" y="355968"/>
                </a:lnTo>
                <a:close/>
              </a:path>
              <a:path w="445134" h="571500">
                <a:moveTo>
                  <a:pt x="444512" y="787"/>
                </a:moveTo>
                <a:lnTo>
                  <a:pt x="441706" y="0"/>
                </a:lnTo>
                <a:lnTo>
                  <a:pt x="287489" y="267639"/>
                </a:lnTo>
                <a:lnTo>
                  <a:pt x="288480" y="269430"/>
                </a:lnTo>
                <a:lnTo>
                  <a:pt x="290093" y="269430"/>
                </a:lnTo>
                <a:lnTo>
                  <a:pt x="443585" y="269430"/>
                </a:lnTo>
                <a:lnTo>
                  <a:pt x="444512" y="268478"/>
                </a:lnTo>
                <a:lnTo>
                  <a:pt x="444512" y="787"/>
                </a:lnTo>
                <a:close/>
              </a:path>
            </a:pathLst>
          </a:custGeom>
          <a:solidFill>
            <a:srgbClr val="41246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11796" y="6212559"/>
            <a:ext cx="2238502" cy="658059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6997065" y="0"/>
            <a:ext cx="3695708" cy="7560717"/>
            <a:chOff x="6996295" y="12"/>
            <a:chExt cx="3695708" cy="7560717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996303" y="12"/>
              <a:ext cx="3695700" cy="5096192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8228203" y="5096205"/>
              <a:ext cx="2463800" cy="2463800"/>
            </a:xfrm>
            <a:custGeom>
              <a:avLst/>
              <a:gdLst/>
              <a:ahLst/>
              <a:cxnLst/>
              <a:rect l="l" t="t" r="r" b="b"/>
              <a:pathLst>
                <a:path w="2463800" h="2463800">
                  <a:moveTo>
                    <a:pt x="2463800" y="0"/>
                  </a:moveTo>
                  <a:lnTo>
                    <a:pt x="0" y="0"/>
                  </a:lnTo>
                  <a:lnTo>
                    <a:pt x="0" y="2463800"/>
                  </a:lnTo>
                  <a:lnTo>
                    <a:pt x="2463800" y="2463800"/>
                  </a:lnTo>
                  <a:lnTo>
                    <a:pt x="2463800" y="0"/>
                  </a:lnTo>
                  <a:close/>
                </a:path>
              </a:pathLst>
            </a:custGeom>
            <a:solidFill>
              <a:srgbClr val="FDC41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228196" y="5096294"/>
              <a:ext cx="2463800" cy="2464435"/>
            </a:xfrm>
            <a:custGeom>
              <a:avLst/>
              <a:gdLst/>
              <a:ahLst/>
              <a:cxnLst/>
              <a:rect l="l" t="t" r="r" b="b"/>
              <a:pathLst>
                <a:path w="2463800" h="2464434">
                  <a:moveTo>
                    <a:pt x="2463800" y="0"/>
                  </a:moveTo>
                  <a:lnTo>
                    <a:pt x="2415313" y="467"/>
                  </a:lnTo>
                  <a:lnTo>
                    <a:pt x="2367054" y="1864"/>
                  </a:lnTo>
                  <a:lnTo>
                    <a:pt x="2319032" y="4182"/>
                  </a:lnTo>
                  <a:lnTo>
                    <a:pt x="2271254" y="7412"/>
                  </a:lnTo>
                  <a:lnTo>
                    <a:pt x="2223729" y="11546"/>
                  </a:lnTo>
                  <a:lnTo>
                    <a:pt x="2176467" y="16575"/>
                  </a:lnTo>
                  <a:lnTo>
                    <a:pt x="2129474" y="22490"/>
                  </a:lnTo>
                  <a:lnTo>
                    <a:pt x="2082761" y="29284"/>
                  </a:lnTo>
                  <a:lnTo>
                    <a:pt x="2036336" y="36947"/>
                  </a:lnTo>
                  <a:lnTo>
                    <a:pt x="1990206" y="45471"/>
                  </a:lnTo>
                  <a:lnTo>
                    <a:pt x="1944381" y="54848"/>
                  </a:lnTo>
                  <a:lnTo>
                    <a:pt x="1898870" y="65068"/>
                  </a:lnTo>
                  <a:lnTo>
                    <a:pt x="1853680" y="76124"/>
                  </a:lnTo>
                  <a:lnTo>
                    <a:pt x="1808821" y="88006"/>
                  </a:lnTo>
                  <a:lnTo>
                    <a:pt x="1764300" y="100707"/>
                  </a:lnTo>
                  <a:lnTo>
                    <a:pt x="1720127" y="114217"/>
                  </a:lnTo>
                  <a:lnTo>
                    <a:pt x="1676310" y="128528"/>
                  </a:lnTo>
                  <a:lnTo>
                    <a:pt x="1632857" y="143632"/>
                  </a:lnTo>
                  <a:lnTo>
                    <a:pt x="1589778" y="159520"/>
                  </a:lnTo>
                  <a:lnTo>
                    <a:pt x="1547081" y="176183"/>
                  </a:lnTo>
                  <a:lnTo>
                    <a:pt x="1504773" y="193612"/>
                  </a:lnTo>
                  <a:lnTo>
                    <a:pt x="1462865" y="211800"/>
                  </a:lnTo>
                  <a:lnTo>
                    <a:pt x="1421364" y="230738"/>
                  </a:lnTo>
                  <a:lnTo>
                    <a:pt x="1380278" y="250417"/>
                  </a:lnTo>
                  <a:lnTo>
                    <a:pt x="1339618" y="270829"/>
                  </a:lnTo>
                  <a:lnTo>
                    <a:pt x="1299390" y="291964"/>
                  </a:lnTo>
                  <a:lnTo>
                    <a:pt x="1259604" y="313815"/>
                  </a:lnTo>
                  <a:lnTo>
                    <a:pt x="1220268" y="336373"/>
                  </a:lnTo>
                  <a:lnTo>
                    <a:pt x="1181391" y="359629"/>
                  </a:lnTo>
                  <a:lnTo>
                    <a:pt x="1142981" y="383575"/>
                  </a:lnTo>
                  <a:lnTo>
                    <a:pt x="1105047" y="408203"/>
                  </a:lnTo>
                  <a:lnTo>
                    <a:pt x="1067598" y="433503"/>
                  </a:lnTo>
                  <a:lnTo>
                    <a:pt x="1030641" y="459467"/>
                  </a:lnTo>
                  <a:lnTo>
                    <a:pt x="994186" y="486087"/>
                  </a:lnTo>
                  <a:lnTo>
                    <a:pt x="958241" y="513353"/>
                  </a:lnTo>
                  <a:lnTo>
                    <a:pt x="922814" y="541259"/>
                  </a:lnTo>
                  <a:lnTo>
                    <a:pt x="887915" y="569794"/>
                  </a:lnTo>
                  <a:lnTo>
                    <a:pt x="853551" y="598950"/>
                  </a:lnTo>
                  <a:lnTo>
                    <a:pt x="819732" y="628719"/>
                  </a:lnTo>
                  <a:lnTo>
                    <a:pt x="786466" y="659093"/>
                  </a:lnTo>
                  <a:lnTo>
                    <a:pt x="753761" y="690062"/>
                  </a:lnTo>
                  <a:lnTo>
                    <a:pt x="721626" y="721618"/>
                  </a:lnTo>
                  <a:lnTo>
                    <a:pt x="690070" y="753753"/>
                  </a:lnTo>
                  <a:lnTo>
                    <a:pt x="659101" y="786458"/>
                  </a:lnTo>
                  <a:lnTo>
                    <a:pt x="628727" y="819724"/>
                  </a:lnTo>
                  <a:lnTo>
                    <a:pt x="598958" y="853543"/>
                  </a:lnTo>
                  <a:lnTo>
                    <a:pt x="569801" y="887907"/>
                  </a:lnTo>
                  <a:lnTo>
                    <a:pt x="541266" y="922806"/>
                  </a:lnTo>
                  <a:lnTo>
                    <a:pt x="513360" y="958232"/>
                  </a:lnTo>
                  <a:lnTo>
                    <a:pt x="486093" y="994177"/>
                  </a:lnTo>
                  <a:lnTo>
                    <a:pt x="459473" y="1030633"/>
                  </a:lnTo>
                  <a:lnTo>
                    <a:pt x="433509" y="1067589"/>
                  </a:lnTo>
                  <a:lnTo>
                    <a:pt x="408209" y="1105039"/>
                  </a:lnTo>
                  <a:lnTo>
                    <a:pt x="383581" y="1142973"/>
                  </a:lnTo>
                  <a:lnTo>
                    <a:pt x="359635" y="1181383"/>
                  </a:lnTo>
                  <a:lnTo>
                    <a:pt x="336378" y="1220261"/>
                  </a:lnTo>
                  <a:lnTo>
                    <a:pt x="313820" y="1259597"/>
                  </a:lnTo>
                  <a:lnTo>
                    <a:pt x="291969" y="1299383"/>
                  </a:lnTo>
                  <a:lnTo>
                    <a:pt x="270833" y="1339611"/>
                  </a:lnTo>
                  <a:lnTo>
                    <a:pt x="250421" y="1380272"/>
                  </a:lnTo>
                  <a:lnTo>
                    <a:pt x="230742" y="1421358"/>
                  </a:lnTo>
                  <a:lnTo>
                    <a:pt x="211804" y="1462859"/>
                  </a:lnTo>
                  <a:lnTo>
                    <a:pt x="193616" y="1504768"/>
                  </a:lnTo>
                  <a:lnTo>
                    <a:pt x="176186" y="1547076"/>
                  </a:lnTo>
                  <a:lnTo>
                    <a:pt x="159522" y="1589774"/>
                  </a:lnTo>
                  <a:lnTo>
                    <a:pt x="143635" y="1632854"/>
                  </a:lnTo>
                  <a:lnTo>
                    <a:pt x="128531" y="1676307"/>
                  </a:lnTo>
                  <a:lnTo>
                    <a:pt x="114219" y="1720124"/>
                  </a:lnTo>
                  <a:lnTo>
                    <a:pt x="100709" y="1764298"/>
                  </a:lnTo>
                  <a:lnTo>
                    <a:pt x="88008" y="1808819"/>
                  </a:lnTo>
                  <a:lnTo>
                    <a:pt x="76126" y="1853679"/>
                  </a:lnTo>
                  <a:lnTo>
                    <a:pt x="65070" y="1898870"/>
                  </a:lnTo>
                  <a:lnTo>
                    <a:pt x="54849" y="1944382"/>
                  </a:lnTo>
                  <a:lnTo>
                    <a:pt x="45472" y="1990208"/>
                  </a:lnTo>
                  <a:lnTo>
                    <a:pt x="36948" y="2036338"/>
                  </a:lnTo>
                  <a:lnTo>
                    <a:pt x="29285" y="2082765"/>
                  </a:lnTo>
                  <a:lnTo>
                    <a:pt x="22491" y="2129479"/>
                  </a:lnTo>
                  <a:lnTo>
                    <a:pt x="16575" y="2176472"/>
                  </a:lnTo>
                  <a:lnTo>
                    <a:pt x="11546" y="2223736"/>
                  </a:lnTo>
                  <a:lnTo>
                    <a:pt x="7412" y="2271261"/>
                  </a:lnTo>
                  <a:lnTo>
                    <a:pt x="4182" y="2319040"/>
                  </a:lnTo>
                  <a:lnTo>
                    <a:pt x="1864" y="2367064"/>
                  </a:lnTo>
                  <a:lnTo>
                    <a:pt x="467" y="2415324"/>
                  </a:lnTo>
                  <a:lnTo>
                    <a:pt x="0" y="2463812"/>
                  </a:lnTo>
                  <a:lnTo>
                    <a:pt x="2463800" y="2463812"/>
                  </a:lnTo>
                  <a:lnTo>
                    <a:pt x="2463800" y="0"/>
                  </a:lnTo>
                  <a:close/>
                </a:path>
              </a:pathLst>
            </a:custGeom>
            <a:solidFill>
              <a:srgbClr val="F066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996303" y="6328105"/>
              <a:ext cx="1231900" cy="1231900"/>
            </a:xfrm>
            <a:custGeom>
              <a:avLst/>
              <a:gdLst/>
              <a:ahLst/>
              <a:cxnLst/>
              <a:rect l="l" t="t" r="r" b="b"/>
              <a:pathLst>
                <a:path w="1231900" h="1231900">
                  <a:moveTo>
                    <a:pt x="1231874" y="0"/>
                  </a:moveTo>
                  <a:lnTo>
                    <a:pt x="0" y="0"/>
                  </a:lnTo>
                  <a:lnTo>
                    <a:pt x="0" y="1231900"/>
                  </a:lnTo>
                  <a:lnTo>
                    <a:pt x="1231874" y="1231900"/>
                  </a:lnTo>
                  <a:lnTo>
                    <a:pt x="1231874" y="0"/>
                  </a:lnTo>
                  <a:close/>
                </a:path>
              </a:pathLst>
            </a:custGeom>
            <a:solidFill>
              <a:srgbClr val="7F5C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307389" y="6477053"/>
              <a:ext cx="706755" cy="884555"/>
            </a:xfrm>
            <a:custGeom>
              <a:avLst/>
              <a:gdLst/>
              <a:ahLst/>
              <a:cxnLst/>
              <a:rect l="l" t="t" r="r" b="b"/>
              <a:pathLst>
                <a:path w="706754" h="884554">
                  <a:moveTo>
                    <a:pt x="168823" y="0"/>
                  </a:moveTo>
                  <a:lnTo>
                    <a:pt x="135216" y="2389"/>
                  </a:lnTo>
                  <a:lnTo>
                    <a:pt x="106251" y="17317"/>
                  </a:lnTo>
                  <a:lnTo>
                    <a:pt x="85878" y="41504"/>
                  </a:lnTo>
                  <a:lnTo>
                    <a:pt x="75757" y="71632"/>
                  </a:lnTo>
                  <a:lnTo>
                    <a:pt x="77546" y="104383"/>
                  </a:lnTo>
                  <a:lnTo>
                    <a:pt x="88125" y="146509"/>
                  </a:lnTo>
                  <a:lnTo>
                    <a:pt x="95049" y="185155"/>
                  </a:lnTo>
                  <a:lnTo>
                    <a:pt x="96580" y="224051"/>
                  </a:lnTo>
                  <a:lnTo>
                    <a:pt x="92800" y="262643"/>
                  </a:lnTo>
                  <a:lnTo>
                    <a:pt x="83794" y="300382"/>
                  </a:lnTo>
                  <a:lnTo>
                    <a:pt x="54232" y="347590"/>
                  </a:lnTo>
                  <a:lnTo>
                    <a:pt x="5334" y="374347"/>
                  </a:lnTo>
                  <a:lnTo>
                    <a:pt x="0" y="375744"/>
                  </a:lnTo>
                  <a:lnTo>
                    <a:pt x="114388" y="884316"/>
                  </a:lnTo>
                  <a:lnTo>
                    <a:pt x="621576" y="756731"/>
                  </a:lnTo>
                  <a:lnTo>
                    <a:pt x="642021" y="746489"/>
                  </a:lnTo>
                  <a:lnTo>
                    <a:pt x="656586" y="729844"/>
                  </a:lnTo>
                  <a:lnTo>
                    <a:pt x="663956" y="708977"/>
                  </a:lnTo>
                  <a:lnTo>
                    <a:pt x="662813" y="686069"/>
                  </a:lnTo>
                  <a:lnTo>
                    <a:pt x="658664" y="674665"/>
                  </a:lnTo>
                  <a:lnTo>
                    <a:pt x="652464" y="664669"/>
                  </a:lnTo>
                  <a:lnTo>
                    <a:pt x="644523" y="656254"/>
                  </a:lnTo>
                  <a:lnTo>
                    <a:pt x="635152" y="649594"/>
                  </a:lnTo>
                  <a:lnTo>
                    <a:pt x="660822" y="635992"/>
                  </a:lnTo>
                  <a:lnTo>
                    <a:pt x="679048" y="614502"/>
                  </a:lnTo>
                  <a:lnTo>
                    <a:pt x="688203" y="587810"/>
                  </a:lnTo>
                  <a:lnTo>
                    <a:pt x="686663" y="558599"/>
                  </a:lnTo>
                  <a:lnTo>
                    <a:pt x="681211" y="543723"/>
                  </a:lnTo>
                  <a:lnTo>
                    <a:pt x="673073" y="530700"/>
                  </a:lnTo>
                  <a:lnTo>
                    <a:pt x="662655" y="519758"/>
                  </a:lnTo>
                  <a:lnTo>
                    <a:pt x="650367" y="511126"/>
                  </a:lnTo>
                  <a:lnTo>
                    <a:pt x="653542" y="510491"/>
                  </a:lnTo>
                  <a:lnTo>
                    <a:pt x="679294" y="497913"/>
                  </a:lnTo>
                  <a:lnTo>
                    <a:pt x="697571" y="476676"/>
                  </a:lnTo>
                  <a:lnTo>
                    <a:pt x="706711" y="449692"/>
                  </a:lnTo>
                  <a:lnTo>
                    <a:pt x="705053" y="419877"/>
                  </a:lnTo>
                  <a:lnTo>
                    <a:pt x="696196" y="398529"/>
                  </a:lnTo>
                  <a:lnTo>
                    <a:pt x="682142" y="381421"/>
                  </a:lnTo>
                  <a:lnTo>
                    <a:pt x="664173" y="369342"/>
                  </a:lnTo>
                  <a:lnTo>
                    <a:pt x="643572" y="363082"/>
                  </a:lnTo>
                  <a:lnTo>
                    <a:pt x="666748" y="346972"/>
                  </a:lnTo>
                  <a:lnTo>
                    <a:pt x="683161" y="326016"/>
                  </a:lnTo>
                  <a:lnTo>
                    <a:pt x="691207" y="301008"/>
                  </a:lnTo>
                  <a:lnTo>
                    <a:pt x="689279" y="272747"/>
                  </a:lnTo>
                  <a:lnTo>
                    <a:pt x="675344" y="243869"/>
                  </a:lnTo>
                  <a:lnTo>
                    <a:pt x="652341" y="224957"/>
                  </a:lnTo>
                  <a:lnTo>
                    <a:pt x="623014" y="216294"/>
                  </a:lnTo>
                  <a:lnTo>
                    <a:pt x="590105" y="218162"/>
                  </a:lnTo>
                  <a:lnTo>
                    <a:pt x="283641" y="290057"/>
                  </a:lnTo>
                  <a:lnTo>
                    <a:pt x="283133" y="274754"/>
                  </a:lnTo>
                  <a:lnTo>
                    <a:pt x="278982" y="220279"/>
                  </a:lnTo>
                  <a:lnTo>
                    <a:pt x="270094" y="166481"/>
                  </a:lnTo>
                  <a:lnTo>
                    <a:pt x="256534" y="113667"/>
                  </a:lnTo>
                  <a:lnTo>
                    <a:pt x="238366" y="62143"/>
                  </a:lnTo>
                  <a:lnTo>
                    <a:pt x="199493" y="10521"/>
                  </a:lnTo>
                  <a:lnTo>
                    <a:pt x="168823" y="0"/>
                  </a:lnTo>
                  <a:close/>
                </a:path>
              </a:pathLst>
            </a:custGeom>
            <a:solidFill>
              <a:srgbClr val="FDC4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996295" y="6852794"/>
              <a:ext cx="470534" cy="707390"/>
            </a:xfrm>
            <a:custGeom>
              <a:avLst/>
              <a:gdLst/>
              <a:ahLst/>
              <a:cxnLst/>
              <a:rect l="l" t="t" r="r" b="b"/>
              <a:pathLst>
                <a:path w="470534" h="707390">
                  <a:moveTo>
                    <a:pt x="311099" y="0"/>
                  </a:moveTo>
                  <a:lnTo>
                    <a:pt x="310337" y="177"/>
                  </a:lnTo>
                  <a:lnTo>
                    <a:pt x="0" y="72707"/>
                  </a:lnTo>
                  <a:lnTo>
                    <a:pt x="0" y="707212"/>
                  </a:lnTo>
                  <a:lnTo>
                    <a:pt x="470141" y="707212"/>
                  </a:lnTo>
                  <a:lnTo>
                    <a:pt x="31109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996303" y="5096205"/>
              <a:ext cx="1231900" cy="1231900"/>
            </a:xfrm>
            <a:custGeom>
              <a:avLst/>
              <a:gdLst/>
              <a:ahLst/>
              <a:cxnLst/>
              <a:rect l="l" t="t" r="r" b="b"/>
              <a:pathLst>
                <a:path w="1231900" h="1231900">
                  <a:moveTo>
                    <a:pt x="1231887" y="0"/>
                  </a:moveTo>
                  <a:lnTo>
                    <a:pt x="0" y="0"/>
                  </a:lnTo>
                  <a:lnTo>
                    <a:pt x="0" y="1231900"/>
                  </a:lnTo>
                  <a:lnTo>
                    <a:pt x="1231887" y="1231900"/>
                  </a:lnTo>
                  <a:lnTo>
                    <a:pt x="1231887" y="0"/>
                  </a:lnTo>
                  <a:close/>
                </a:path>
              </a:pathLst>
            </a:custGeom>
            <a:solidFill>
              <a:srgbClr val="412468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7227573" y="5279876"/>
              <a:ext cx="864869" cy="864869"/>
            </a:xfrm>
            <a:custGeom>
              <a:avLst/>
              <a:gdLst/>
              <a:ahLst/>
              <a:cxnLst/>
              <a:rect l="l" t="t" r="r" b="b"/>
              <a:pathLst>
                <a:path w="864870" h="864870">
                  <a:moveTo>
                    <a:pt x="432269" y="0"/>
                  </a:moveTo>
                  <a:lnTo>
                    <a:pt x="385169" y="2536"/>
                  </a:lnTo>
                  <a:lnTo>
                    <a:pt x="339538" y="9970"/>
                  </a:lnTo>
                  <a:lnTo>
                    <a:pt x="295639" y="22038"/>
                  </a:lnTo>
                  <a:lnTo>
                    <a:pt x="253737" y="38476"/>
                  </a:lnTo>
                  <a:lnTo>
                    <a:pt x="214095" y="59021"/>
                  </a:lnTo>
                  <a:lnTo>
                    <a:pt x="176977" y="83407"/>
                  </a:lnTo>
                  <a:lnTo>
                    <a:pt x="142647" y="111373"/>
                  </a:lnTo>
                  <a:lnTo>
                    <a:pt x="111367" y="142653"/>
                  </a:lnTo>
                  <a:lnTo>
                    <a:pt x="83403" y="176985"/>
                  </a:lnTo>
                  <a:lnTo>
                    <a:pt x="59017" y="214105"/>
                  </a:lnTo>
                  <a:lnTo>
                    <a:pt x="38474" y="253748"/>
                  </a:lnTo>
                  <a:lnTo>
                    <a:pt x="22037" y="295651"/>
                  </a:lnTo>
                  <a:lnTo>
                    <a:pt x="9970" y="339550"/>
                  </a:lnTo>
                  <a:lnTo>
                    <a:pt x="2536" y="385182"/>
                  </a:lnTo>
                  <a:lnTo>
                    <a:pt x="0" y="432282"/>
                  </a:lnTo>
                  <a:lnTo>
                    <a:pt x="2536" y="479382"/>
                  </a:lnTo>
                  <a:lnTo>
                    <a:pt x="9970" y="525014"/>
                  </a:lnTo>
                  <a:lnTo>
                    <a:pt x="22037" y="568912"/>
                  </a:lnTo>
                  <a:lnTo>
                    <a:pt x="38474" y="610814"/>
                  </a:lnTo>
                  <a:lnTo>
                    <a:pt x="59017" y="650456"/>
                  </a:lnTo>
                  <a:lnTo>
                    <a:pt x="83403" y="687574"/>
                  </a:lnTo>
                  <a:lnTo>
                    <a:pt x="111367" y="721905"/>
                  </a:lnTo>
                  <a:lnTo>
                    <a:pt x="142647" y="753184"/>
                  </a:lnTo>
                  <a:lnTo>
                    <a:pt x="176977" y="781149"/>
                  </a:lnTo>
                  <a:lnTo>
                    <a:pt x="214095" y="805534"/>
                  </a:lnTo>
                  <a:lnTo>
                    <a:pt x="253737" y="826077"/>
                  </a:lnTo>
                  <a:lnTo>
                    <a:pt x="295639" y="842514"/>
                  </a:lnTo>
                  <a:lnTo>
                    <a:pt x="339538" y="854582"/>
                  </a:lnTo>
                  <a:lnTo>
                    <a:pt x="385169" y="862015"/>
                  </a:lnTo>
                  <a:lnTo>
                    <a:pt x="432269" y="864552"/>
                  </a:lnTo>
                  <a:lnTo>
                    <a:pt x="479370" y="862015"/>
                  </a:lnTo>
                  <a:lnTo>
                    <a:pt x="525001" y="854582"/>
                  </a:lnTo>
                  <a:lnTo>
                    <a:pt x="568900" y="842514"/>
                  </a:lnTo>
                  <a:lnTo>
                    <a:pt x="610802" y="826077"/>
                  </a:lnTo>
                  <a:lnTo>
                    <a:pt x="650444" y="805534"/>
                  </a:lnTo>
                  <a:lnTo>
                    <a:pt x="687562" y="781149"/>
                  </a:lnTo>
                  <a:lnTo>
                    <a:pt x="721892" y="753184"/>
                  </a:lnTo>
                  <a:lnTo>
                    <a:pt x="753172" y="721905"/>
                  </a:lnTo>
                  <a:lnTo>
                    <a:pt x="781136" y="687574"/>
                  </a:lnTo>
                  <a:lnTo>
                    <a:pt x="805521" y="650456"/>
                  </a:lnTo>
                  <a:lnTo>
                    <a:pt x="826065" y="610814"/>
                  </a:lnTo>
                  <a:lnTo>
                    <a:pt x="842502" y="568912"/>
                  </a:lnTo>
                  <a:lnTo>
                    <a:pt x="854569" y="525014"/>
                  </a:lnTo>
                  <a:lnTo>
                    <a:pt x="862003" y="479382"/>
                  </a:lnTo>
                  <a:lnTo>
                    <a:pt x="864539" y="432282"/>
                  </a:lnTo>
                  <a:lnTo>
                    <a:pt x="862003" y="385182"/>
                  </a:lnTo>
                  <a:lnTo>
                    <a:pt x="854569" y="339550"/>
                  </a:lnTo>
                  <a:lnTo>
                    <a:pt x="842502" y="295651"/>
                  </a:lnTo>
                  <a:lnTo>
                    <a:pt x="826065" y="253748"/>
                  </a:lnTo>
                  <a:lnTo>
                    <a:pt x="805521" y="214105"/>
                  </a:lnTo>
                  <a:lnTo>
                    <a:pt x="781136" y="176985"/>
                  </a:lnTo>
                  <a:lnTo>
                    <a:pt x="753172" y="142653"/>
                  </a:lnTo>
                  <a:lnTo>
                    <a:pt x="721892" y="111373"/>
                  </a:lnTo>
                  <a:lnTo>
                    <a:pt x="687562" y="83407"/>
                  </a:lnTo>
                  <a:lnTo>
                    <a:pt x="650444" y="59021"/>
                  </a:lnTo>
                  <a:lnTo>
                    <a:pt x="610802" y="38476"/>
                  </a:lnTo>
                  <a:lnTo>
                    <a:pt x="568900" y="22038"/>
                  </a:lnTo>
                  <a:lnTo>
                    <a:pt x="525001" y="9970"/>
                  </a:lnTo>
                  <a:lnTo>
                    <a:pt x="479370" y="2536"/>
                  </a:lnTo>
                  <a:lnTo>
                    <a:pt x="432269" y="0"/>
                  </a:lnTo>
                  <a:close/>
                </a:path>
              </a:pathLst>
            </a:custGeom>
            <a:solidFill>
              <a:srgbClr val="F0668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6" name="object 16"/>
            <p:cNvSpPr/>
            <p:nvPr/>
          </p:nvSpPr>
          <p:spPr>
            <a:xfrm>
              <a:off x="7510768" y="5511684"/>
              <a:ext cx="365703" cy="467359"/>
            </a:xfrm>
            <a:custGeom>
              <a:avLst/>
              <a:gdLst/>
              <a:ahLst/>
              <a:cxnLst/>
              <a:rect l="l" t="t" r="r" b="b"/>
              <a:pathLst>
                <a:path w="270509" h="467360">
                  <a:moveTo>
                    <a:pt x="114934" y="0"/>
                  </a:moveTo>
                  <a:lnTo>
                    <a:pt x="41440" y="0"/>
                  </a:lnTo>
                  <a:lnTo>
                    <a:pt x="41440" y="185889"/>
                  </a:lnTo>
                  <a:lnTo>
                    <a:pt x="24570" y="198017"/>
                  </a:lnTo>
                  <a:lnTo>
                    <a:pt x="11480" y="214112"/>
                  </a:lnTo>
                  <a:lnTo>
                    <a:pt x="3010" y="233345"/>
                  </a:lnTo>
                  <a:lnTo>
                    <a:pt x="0" y="254888"/>
                  </a:lnTo>
                  <a:lnTo>
                    <a:pt x="6143" y="285321"/>
                  </a:lnTo>
                  <a:lnTo>
                    <a:pt x="22898" y="310172"/>
                  </a:lnTo>
                  <a:lnTo>
                    <a:pt x="47748" y="326926"/>
                  </a:lnTo>
                  <a:lnTo>
                    <a:pt x="78181" y="333070"/>
                  </a:lnTo>
                  <a:lnTo>
                    <a:pt x="84137" y="332765"/>
                  </a:lnTo>
                  <a:lnTo>
                    <a:pt x="218452" y="466864"/>
                  </a:lnTo>
                  <a:lnTo>
                    <a:pt x="270370" y="414858"/>
                  </a:lnTo>
                  <a:lnTo>
                    <a:pt x="147104" y="291782"/>
                  </a:lnTo>
                  <a:lnTo>
                    <a:pt x="151036" y="283255"/>
                  </a:lnTo>
                  <a:lnTo>
                    <a:pt x="153943" y="274216"/>
                  </a:lnTo>
                  <a:lnTo>
                    <a:pt x="155744" y="264738"/>
                  </a:lnTo>
                  <a:lnTo>
                    <a:pt x="156362" y="254888"/>
                  </a:lnTo>
                  <a:lnTo>
                    <a:pt x="153354" y="233347"/>
                  </a:lnTo>
                  <a:lnTo>
                    <a:pt x="144887" y="214118"/>
                  </a:lnTo>
                  <a:lnTo>
                    <a:pt x="131802" y="198028"/>
                  </a:lnTo>
                  <a:lnTo>
                    <a:pt x="114934" y="185902"/>
                  </a:lnTo>
                  <a:lnTo>
                    <a:pt x="11493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948E7-0920-4581-8B62-8A1E4EC9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759" y="627211"/>
            <a:ext cx="5788118" cy="1109072"/>
          </a:xfrm>
        </p:spPr>
        <p:txBody>
          <a:bodyPr/>
          <a:lstStyle/>
          <a:p>
            <a:r>
              <a:rPr lang="en-GB" sz="4000" b="1" dirty="0"/>
              <a:t>Why being age-friendly matters</a:t>
            </a:r>
            <a:br>
              <a:rPr lang="en-GB" sz="3600" b="1" dirty="0"/>
            </a:br>
            <a:endParaRPr lang="en-GB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F22BE-F0AD-4A05-A49A-867809A830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82" y="2086519"/>
            <a:ext cx="9147063" cy="4642882"/>
          </a:xfrm>
        </p:spPr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GB" sz="2400" dirty="0">
                <a:latin typeface="Arial"/>
                <a:ea typeface="Calibri"/>
                <a:cs typeface="Arial"/>
              </a:rPr>
              <a:t>By 2030 more than half the workforce will be over 50.</a:t>
            </a:r>
            <a:endParaRPr lang="en-US" sz="2400" dirty="0">
              <a:latin typeface="Arial"/>
              <a:ea typeface="Calibri"/>
              <a:cs typeface="Arial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GB" sz="2400" dirty="0">
                <a:latin typeface="Arial"/>
                <a:ea typeface="Calibri"/>
                <a:cs typeface="Arial"/>
              </a:rPr>
              <a:t>The current skills and labour shortage is costing the UK economy £6.6bn. Workers in their 50s, 60s and beyond are the solutions to this shortage.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 dirty="0">
                <a:latin typeface="Arial"/>
                <a:ea typeface="Calibri"/>
                <a:cs typeface="Arial"/>
              </a:rPr>
              <a:t>Ageism is real — age is a protected characteristic, and action needs to be taken by everyone.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GB" sz="2400" dirty="0">
                <a:latin typeface="Arial"/>
                <a:ea typeface="Calibri"/>
                <a:cs typeface="Arial"/>
              </a:rPr>
              <a:t>Older workers bring a huge amount of value to our organisation through their experience, perspective and skills.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GB" sz="2400" dirty="0">
                <a:latin typeface="Arial"/>
                <a:ea typeface="Calibri"/>
                <a:cs typeface="Arial"/>
              </a:rPr>
              <a:t>Multigenerational workforces drive productivity and innovation.</a:t>
            </a:r>
          </a:p>
          <a:p>
            <a:pPr>
              <a:buFont typeface="Arial"/>
              <a:buChar char="•"/>
            </a:pPr>
            <a:endParaRPr lang="en-GB" dirty="0">
              <a:cs typeface="Arial"/>
            </a:endParaRPr>
          </a:p>
          <a:p>
            <a:pPr>
              <a:buFont typeface="Arial"/>
              <a:buChar char="•"/>
            </a:pPr>
            <a:endParaRPr lang="en-GB" dirty="0">
              <a:cs typeface="Arial"/>
            </a:endParaRPr>
          </a:p>
          <a:p>
            <a:pPr>
              <a:buFont typeface="Arial"/>
              <a:buChar char="•"/>
            </a:pPr>
            <a:endParaRPr lang="en-GB" b="1" dirty="0">
              <a:cs typeface="Arial"/>
            </a:endParaRPr>
          </a:p>
          <a:p>
            <a:pPr>
              <a:buFont typeface="Arial"/>
              <a:buChar char="•"/>
            </a:pPr>
            <a:endParaRPr lang="en-GB" dirty="0">
              <a:cs typeface="Arial"/>
            </a:endParaRPr>
          </a:p>
          <a:p>
            <a:pPr>
              <a:buFont typeface="Arial"/>
              <a:buChar char="•"/>
            </a:pPr>
            <a:endParaRPr lang="en-GB" dirty="0">
              <a:cs typeface="Arial"/>
            </a:endParaRPr>
          </a:p>
          <a:p>
            <a:pPr>
              <a:buFont typeface="Arial"/>
              <a:buChar char="•"/>
            </a:pPr>
            <a:endParaRPr lang="en-GB" dirty="0">
              <a:cs typeface="Arial"/>
            </a:endParaRPr>
          </a:p>
        </p:txBody>
      </p:sp>
      <p:grpSp>
        <p:nvGrpSpPr>
          <p:cNvPr id="4" name="object 13">
            <a:extLst>
              <a:ext uri="{FF2B5EF4-FFF2-40B4-BE49-F238E27FC236}">
                <a16:creationId xmlns:a16="http://schemas.microsoft.com/office/drawing/2014/main" id="{D812CD23-5CC1-A522-70C6-24B7899135B4}"/>
              </a:ext>
            </a:extLst>
          </p:cNvPr>
          <p:cNvGrpSpPr/>
          <p:nvPr/>
        </p:nvGrpSpPr>
        <p:grpSpPr>
          <a:xfrm>
            <a:off x="7161402" y="12"/>
            <a:ext cx="3530600" cy="1270000"/>
            <a:chOff x="7161402" y="12"/>
            <a:chExt cx="3530600" cy="1270000"/>
          </a:xfrm>
        </p:grpSpPr>
        <p:sp>
          <p:nvSpPr>
            <p:cNvPr id="5" name="object 14">
              <a:extLst>
                <a:ext uri="{FF2B5EF4-FFF2-40B4-BE49-F238E27FC236}">
                  <a16:creationId xmlns:a16="http://schemas.microsoft.com/office/drawing/2014/main" id="{C8E90606-A93C-2C88-3875-657386706ED4}"/>
                </a:ext>
              </a:extLst>
            </p:cNvPr>
            <p:cNvSpPr/>
            <p:nvPr/>
          </p:nvSpPr>
          <p:spPr>
            <a:xfrm>
              <a:off x="9422002" y="12"/>
              <a:ext cx="1270000" cy="1270000"/>
            </a:xfrm>
            <a:custGeom>
              <a:avLst/>
              <a:gdLst/>
              <a:ahLst/>
              <a:cxnLst/>
              <a:rect l="l" t="t" r="r" b="b"/>
              <a:pathLst>
                <a:path w="1270000" h="1270000">
                  <a:moveTo>
                    <a:pt x="1270000" y="0"/>
                  </a:moveTo>
                  <a:lnTo>
                    <a:pt x="0" y="0"/>
                  </a:lnTo>
                  <a:lnTo>
                    <a:pt x="0" y="1270000"/>
                  </a:lnTo>
                  <a:lnTo>
                    <a:pt x="1270000" y="1270000"/>
                  </a:lnTo>
                  <a:lnTo>
                    <a:pt x="1270000" y="0"/>
                  </a:lnTo>
                  <a:close/>
                </a:path>
              </a:pathLst>
            </a:custGeom>
            <a:solidFill>
              <a:srgbClr val="412468"/>
            </a:solidFill>
          </p:spPr>
          <p:txBody>
            <a:bodyPr wrap="square" lIns="0" tIns="0" rIns="0" bIns="0" rtlCol="0">
              <a:noAutofit/>
            </a:bodyPr>
            <a:lstStyle>
              <a:defPPr>
                <a:defRPr kern="0"/>
              </a:defPPr>
            </a:lstStyle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object 15">
              <a:extLst>
                <a:ext uri="{FF2B5EF4-FFF2-40B4-BE49-F238E27FC236}">
                  <a16:creationId xmlns:a16="http://schemas.microsoft.com/office/drawing/2014/main" id="{3618DE8A-1140-3F82-9E95-7B409369F1DF}"/>
                </a:ext>
              </a:extLst>
            </p:cNvPr>
            <p:cNvSpPr/>
            <p:nvPr/>
          </p:nvSpPr>
          <p:spPr>
            <a:xfrm>
              <a:off x="9611366" y="189362"/>
              <a:ext cx="891540" cy="891540"/>
            </a:xfrm>
            <a:custGeom>
              <a:avLst/>
              <a:gdLst/>
              <a:ahLst/>
              <a:cxnLst/>
              <a:rect l="l" t="t" r="r" b="b"/>
              <a:pathLst>
                <a:path w="891540" h="891540">
                  <a:moveTo>
                    <a:pt x="445630" y="0"/>
                  </a:moveTo>
                  <a:lnTo>
                    <a:pt x="397074" y="2615"/>
                  </a:lnTo>
                  <a:lnTo>
                    <a:pt x="350032" y="10279"/>
                  </a:lnTo>
                  <a:lnTo>
                    <a:pt x="304777" y="22719"/>
                  </a:lnTo>
                  <a:lnTo>
                    <a:pt x="261580" y="39666"/>
                  </a:lnTo>
                  <a:lnTo>
                    <a:pt x="220712" y="60845"/>
                  </a:lnTo>
                  <a:lnTo>
                    <a:pt x="182447" y="85985"/>
                  </a:lnTo>
                  <a:lnTo>
                    <a:pt x="147055" y="114815"/>
                  </a:lnTo>
                  <a:lnTo>
                    <a:pt x="114809" y="147062"/>
                  </a:lnTo>
                  <a:lnTo>
                    <a:pt x="85981" y="182455"/>
                  </a:lnTo>
                  <a:lnTo>
                    <a:pt x="60841" y="220722"/>
                  </a:lnTo>
                  <a:lnTo>
                    <a:pt x="39663" y="261590"/>
                  </a:lnTo>
                  <a:lnTo>
                    <a:pt x="22718" y="304788"/>
                  </a:lnTo>
                  <a:lnTo>
                    <a:pt x="10278" y="350044"/>
                  </a:lnTo>
                  <a:lnTo>
                    <a:pt x="2614" y="397086"/>
                  </a:lnTo>
                  <a:lnTo>
                    <a:pt x="0" y="445643"/>
                  </a:lnTo>
                  <a:lnTo>
                    <a:pt x="2614" y="494199"/>
                  </a:lnTo>
                  <a:lnTo>
                    <a:pt x="10278" y="541241"/>
                  </a:lnTo>
                  <a:lnTo>
                    <a:pt x="22718" y="586497"/>
                  </a:lnTo>
                  <a:lnTo>
                    <a:pt x="39663" y="629695"/>
                  </a:lnTo>
                  <a:lnTo>
                    <a:pt x="60841" y="670563"/>
                  </a:lnTo>
                  <a:lnTo>
                    <a:pt x="85981" y="708830"/>
                  </a:lnTo>
                  <a:lnTo>
                    <a:pt x="114809" y="744223"/>
                  </a:lnTo>
                  <a:lnTo>
                    <a:pt x="147055" y="776470"/>
                  </a:lnTo>
                  <a:lnTo>
                    <a:pt x="182447" y="805300"/>
                  </a:lnTo>
                  <a:lnTo>
                    <a:pt x="220712" y="830440"/>
                  </a:lnTo>
                  <a:lnTo>
                    <a:pt x="261580" y="851619"/>
                  </a:lnTo>
                  <a:lnTo>
                    <a:pt x="304777" y="868566"/>
                  </a:lnTo>
                  <a:lnTo>
                    <a:pt x="350032" y="881006"/>
                  </a:lnTo>
                  <a:lnTo>
                    <a:pt x="397074" y="888670"/>
                  </a:lnTo>
                  <a:lnTo>
                    <a:pt x="445630" y="891286"/>
                  </a:lnTo>
                  <a:lnTo>
                    <a:pt x="494186" y="888670"/>
                  </a:lnTo>
                  <a:lnTo>
                    <a:pt x="541228" y="881006"/>
                  </a:lnTo>
                  <a:lnTo>
                    <a:pt x="586483" y="868566"/>
                  </a:lnTo>
                  <a:lnTo>
                    <a:pt x="629680" y="851619"/>
                  </a:lnTo>
                  <a:lnTo>
                    <a:pt x="670547" y="830440"/>
                  </a:lnTo>
                  <a:lnTo>
                    <a:pt x="708813" y="805300"/>
                  </a:lnTo>
                  <a:lnTo>
                    <a:pt x="744204" y="776470"/>
                  </a:lnTo>
                  <a:lnTo>
                    <a:pt x="776450" y="744223"/>
                  </a:lnTo>
                  <a:lnTo>
                    <a:pt x="805279" y="708830"/>
                  </a:lnTo>
                  <a:lnTo>
                    <a:pt x="830418" y="670563"/>
                  </a:lnTo>
                  <a:lnTo>
                    <a:pt x="851596" y="629695"/>
                  </a:lnTo>
                  <a:lnTo>
                    <a:pt x="868541" y="586497"/>
                  </a:lnTo>
                  <a:lnTo>
                    <a:pt x="880982" y="541241"/>
                  </a:lnTo>
                  <a:lnTo>
                    <a:pt x="888645" y="494199"/>
                  </a:lnTo>
                  <a:lnTo>
                    <a:pt x="891260" y="445643"/>
                  </a:lnTo>
                  <a:lnTo>
                    <a:pt x="888645" y="397086"/>
                  </a:lnTo>
                  <a:lnTo>
                    <a:pt x="880982" y="350044"/>
                  </a:lnTo>
                  <a:lnTo>
                    <a:pt x="868541" y="304788"/>
                  </a:lnTo>
                  <a:lnTo>
                    <a:pt x="851596" y="261590"/>
                  </a:lnTo>
                  <a:lnTo>
                    <a:pt x="830418" y="220722"/>
                  </a:lnTo>
                  <a:lnTo>
                    <a:pt x="805279" y="182455"/>
                  </a:lnTo>
                  <a:lnTo>
                    <a:pt x="776450" y="147062"/>
                  </a:lnTo>
                  <a:lnTo>
                    <a:pt x="744204" y="114815"/>
                  </a:lnTo>
                  <a:lnTo>
                    <a:pt x="708813" y="85985"/>
                  </a:lnTo>
                  <a:lnTo>
                    <a:pt x="670547" y="60845"/>
                  </a:lnTo>
                  <a:lnTo>
                    <a:pt x="629680" y="39666"/>
                  </a:lnTo>
                  <a:lnTo>
                    <a:pt x="586483" y="22719"/>
                  </a:lnTo>
                  <a:lnTo>
                    <a:pt x="541228" y="10279"/>
                  </a:lnTo>
                  <a:lnTo>
                    <a:pt x="494186" y="2615"/>
                  </a:lnTo>
                  <a:lnTo>
                    <a:pt x="445630" y="0"/>
                  </a:lnTo>
                  <a:close/>
                </a:path>
              </a:pathLst>
            </a:custGeom>
            <a:solidFill>
              <a:srgbClr val="F06680"/>
            </a:solidFill>
          </p:spPr>
          <p:txBody>
            <a:bodyPr wrap="square" lIns="0" tIns="0" rIns="0" bIns="0" rtlCol="0">
              <a:noAutofit/>
            </a:bodyPr>
            <a:lstStyle>
              <a:defPPr>
                <a:defRPr kern="0"/>
              </a:defPPr>
            </a:lstStyle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object 16">
              <a:extLst>
                <a:ext uri="{FF2B5EF4-FFF2-40B4-BE49-F238E27FC236}">
                  <a16:creationId xmlns:a16="http://schemas.microsoft.com/office/drawing/2014/main" id="{7B7FE85F-F484-0DB1-2A6F-B73DCDDE6EF0}"/>
                </a:ext>
              </a:extLst>
            </p:cNvPr>
            <p:cNvSpPr/>
            <p:nvPr/>
          </p:nvSpPr>
          <p:spPr>
            <a:xfrm>
              <a:off x="9968741" y="379289"/>
              <a:ext cx="278765" cy="481330"/>
            </a:xfrm>
            <a:custGeom>
              <a:avLst/>
              <a:gdLst/>
              <a:ahLst/>
              <a:cxnLst/>
              <a:rect l="l" t="t" r="r" b="b"/>
              <a:pathLst>
                <a:path w="278765" h="481330">
                  <a:moveTo>
                    <a:pt x="118478" y="0"/>
                  </a:moveTo>
                  <a:lnTo>
                    <a:pt x="42722" y="0"/>
                  </a:lnTo>
                  <a:lnTo>
                    <a:pt x="42722" y="191643"/>
                  </a:lnTo>
                  <a:lnTo>
                    <a:pt x="25326" y="204146"/>
                  </a:lnTo>
                  <a:lnTo>
                    <a:pt x="11831" y="220741"/>
                  </a:lnTo>
                  <a:lnTo>
                    <a:pt x="3101" y="240570"/>
                  </a:lnTo>
                  <a:lnTo>
                    <a:pt x="0" y="262775"/>
                  </a:lnTo>
                  <a:lnTo>
                    <a:pt x="6333" y="294149"/>
                  </a:lnTo>
                  <a:lnTo>
                    <a:pt x="23604" y="319771"/>
                  </a:lnTo>
                  <a:lnTo>
                    <a:pt x="49222" y="337047"/>
                  </a:lnTo>
                  <a:lnTo>
                    <a:pt x="80594" y="343382"/>
                  </a:lnTo>
                  <a:lnTo>
                    <a:pt x="86741" y="343065"/>
                  </a:lnTo>
                  <a:lnTo>
                    <a:pt x="225196" y="481304"/>
                  </a:lnTo>
                  <a:lnTo>
                    <a:pt x="278726" y="427697"/>
                  </a:lnTo>
                  <a:lnTo>
                    <a:pt x="151638" y="300812"/>
                  </a:lnTo>
                  <a:lnTo>
                    <a:pt x="155696" y="292025"/>
                  </a:lnTo>
                  <a:lnTo>
                    <a:pt x="158694" y="282708"/>
                  </a:lnTo>
                  <a:lnTo>
                    <a:pt x="160551" y="272933"/>
                  </a:lnTo>
                  <a:lnTo>
                    <a:pt x="161188" y="262775"/>
                  </a:lnTo>
                  <a:lnTo>
                    <a:pt x="158088" y="240572"/>
                  </a:lnTo>
                  <a:lnTo>
                    <a:pt x="149363" y="220748"/>
                  </a:lnTo>
                  <a:lnTo>
                    <a:pt x="135872" y="204157"/>
                  </a:lnTo>
                  <a:lnTo>
                    <a:pt x="118478" y="191655"/>
                  </a:lnTo>
                  <a:lnTo>
                    <a:pt x="11847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noAutofit/>
            </a:bodyPr>
            <a:lstStyle>
              <a:defPPr>
                <a:defRPr kern="0"/>
              </a:defPPr>
            </a:lstStyle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object 17">
              <a:extLst>
                <a:ext uri="{FF2B5EF4-FFF2-40B4-BE49-F238E27FC236}">
                  <a16:creationId xmlns:a16="http://schemas.microsoft.com/office/drawing/2014/main" id="{EE938D14-3007-C728-1E6F-DCD2555219E7}"/>
                </a:ext>
              </a:extLst>
            </p:cNvPr>
            <p:cNvSpPr/>
            <p:nvPr/>
          </p:nvSpPr>
          <p:spPr>
            <a:xfrm>
              <a:off x="8152002" y="12"/>
              <a:ext cx="1270000" cy="1270000"/>
            </a:xfrm>
            <a:custGeom>
              <a:avLst/>
              <a:gdLst/>
              <a:ahLst/>
              <a:cxnLst/>
              <a:rect l="l" t="t" r="r" b="b"/>
              <a:pathLst>
                <a:path w="1270000" h="1270000">
                  <a:moveTo>
                    <a:pt x="1270000" y="0"/>
                  </a:moveTo>
                  <a:lnTo>
                    <a:pt x="0" y="0"/>
                  </a:lnTo>
                  <a:lnTo>
                    <a:pt x="0" y="1270000"/>
                  </a:lnTo>
                  <a:lnTo>
                    <a:pt x="1270000" y="1270000"/>
                  </a:lnTo>
                  <a:lnTo>
                    <a:pt x="1270000" y="0"/>
                  </a:lnTo>
                  <a:close/>
                </a:path>
              </a:pathLst>
            </a:custGeom>
            <a:solidFill>
              <a:srgbClr val="FDC41F"/>
            </a:solidFill>
          </p:spPr>
          <p:txBody>
            <a:bodyPr wrap="square" lIns="0" tIns="0" rIns="0" bIns="0" rtlCol="0">
              <a:noAutofit/>
            </a:bodyPr>
            <a:lstStyle>
              <a:defPPr>
                <a:defRPr kern="0"/>
              </a:defPPr>
            </a:lstStyle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object 18">
              <a:extLst>
                <a:ext uri="{FF2B5EF4-FFF2-40B4-BE49-F238E27FC236}">
                  <a16:creationId xmlns:a16="http://schemas.microsoft.com/office/drawing/2014/main" id="{72A70E0F-9C9D-4D8F-CCA5-2AAB76EDD811}"/>
                </a:ext>
              </a:extLst>
            </p:cNvPr>
            <p:cNvSpPr/>
            <p:nvPr/>
          </p:nvSpPr>
          <p:spPr>
            <a:xfrm>
              <a:off x="8297093" y="145092"/>
              <a:ext cx="979805" cy="980440"/>
            </a:xfrm>
            <a:custGeom>
              <a:avLst/>
              <a:gdLst/>
              <a:ahLst/>
              <a:cxnLst/>
              <a:rect l="l" t="t" r="r" b="b"/>
              <a:pathLst>
                <a:path w="979804" h="980440">
                  <a:moveTo>
                    <a:pt x="489902" y="0"/>
                  </a:moveTo>
                  <a:lnTo>
                    <a:pt x="442720" y="2242"/>
                  </a:lnTo>
                  <a:lnTo>
                    <a:pt x="396807" y="8834"/>
                  </a:lnTo>
                  <a:lnTo>
                    <a:pt x="352368" y="19569"/>
                  </a:lnTo>
                  <a:lnTo>
                    <a:pt x="309610" y="34242"/>
                  </a:lnTo>
                  <a:lnTo>
                    <a:pt x="268736" y="52647"/>
                  </a:lnTo>
                  <a:lnTo>
                    <a:pt x="229952" y="74580"/>
                  </a:lnTo>
                  <a:lnTo>
                    <a:pt x="193464" y="99835"/>
                  </a:lnTo>
                  <a:lnTo>
                    <a:pt x="159477" y="128206"/>
                  </a:lnTo>
                  <a:lnTo>
                    <a:pt x="128196" y="159489"/>
                  </a:lnTo>
                  <a:lnTo>
                    <a:pt x="99827" y="193478"/>
                  </a:lnTo>
                  <a:lnTo>
                    <a:pt x="74573" y="229967"/>
                  </a:lnTo>
                  <a:lnTo>
                    <a:pt x="52642" y="268752"/>
                  </a:lnTo>
                  <a:lnTo>
                    <a:pt x="34238" y="309626"/>
                  </a:lnTo>
                  <a:lnTo>
                    <a:pt x="19567" y="352385"/>
                  </a:lnTo>
                  <a:lnTo>
                    <a:pt x="8833" y="396823"/>
                  </a:lnTo>
                  <a:lnTo>
                    <a:pt x="2242" y="442734"/>
                  </a:lnTo>
                  <a:lnTo>
                    <a:pt x="0" y="489915"/>
                  </a:lnTo>
                  <a:lnTo>
                    <a:pt x="2242" y="537095"/>
                  </a:lnTo>
                  <a:lnTo>
                    <a:pt x="8833" y="583006"/>
                  </a:lnTo>
                  <a:lnTo>
                    <a:pt x="19567" y="627444"/>
                  </a:lnTo>
                  <a:lnTo>
                    <a:pt x="34238" y="670202"/>
                  </a:lnTo>
                  <a:lnTo>
                    <a:pt x="52642" y="711075"/>
                  </a:lnTo>
                  <a:lnTo>
                    <a:pt x="74573" y="749859"/>
                  </a:lnTo>
                  <a:lnTo>
                    <a:pt x="99827" y="786347"/>
                  </a:lnTo>
                  <a:lnTo>
                    <a:pt x="128196" y="820334"/>
                  </a:lnTo>
                  <a:lnTo>
                    <a:pt x="159477" y="851616"/>
                  </a:lnTo>
                  <a:lnTo>
                    <a:pt x="193464" y="879986"/>
                  </a:lnTo>
                  <a:lnTo>
                    <a:pt x="229952" y="905240"/>
                  </a:lnTo>
                  <a:lnTo>
                    <a:pt x="268736" y="927172"/>
                  </a:lnTo>
                  <a:lnTo>
                    <a:pt x="309610" y="945577"/>
                  </a:lnTo>
                  <a:lnTo>
                    <a:pt x="352368" y="960249"/>
                  </a:lnTo>
                  <a:lnTo>
                    <a:pt x="396807" y="970983"/>
                  </a:lnTo>
                  <a:lnTo>
                    <a:pt x="442720" y="977575"/>
                  </a:lnTo>
                  <a:lnTo>
                    <a:pt x="489902" y="979817"/>
                  </a:lnTo>
                  <a:lnTo>
                    <a:pt x="537084" y="977575"/>
                  </a:lnTo>
                  <a:lnTo>
                    <a:pt x="582997" y="970983"/>
                  </a:lnTo>
                  <a:lnTo>
                    <a:pt x="627436" y="960249"/>
                  </a:lnTo>
                  <a:lnTo>
                    <a:pt x="670194" y="945577"/>
                  </a:lnTo>
                  <a:lnTo>
                    <a:pt x="711068" y="927172"/>
                  </a:lnTo>
                  <a:lnTo>
                    <a:pt x="749852" y="905240"/>
                  </a:lnTo>
                  <a:lnTo>
                    <a:pt x="786340" y="879986"/>
                  </a:lnTo>
                  <a:lnTo>
                    <a:pt x="820327" y="851616"/>
                  </a:lnTo>
                  <a:lnTo>
                    <a:pt x="851608" y="820334"/>
                  </a:lnTo>
                  <a:lnTo>
                    <a:pt x="879977" y="786347"/>
                  </a:lnTo>
                  <a:lnTo>
                    <a:pt x="905231" y="749859"/>
                  </a:lnTo>
                  <a:lnTo>
                    <a:pt x="927162" y="711075"/>
                  </a:lnTo>
                  <a:lnTo>
                    <a:pt x="945566" y="670202"/>
                  </a:lnTo>
                  <a:lnTo>
                    <a:pt x="960237" y="627444"/>
                  </a:lnTo>
                  <a:lnTo>
                    <a:pt x="970971" y="583006"/>
                  </a:lnTo>
                  <a:lnTo>
                    <a:pt x="977562" y="537095"/>
                  </a:lnTo>
                  <a:lnTo>
                    <a:pt x="979805" y="489915"/>
                  </a:lnTo>
                  <a:lnTo>
                    <a:pt x="977562" y="442734"/>
                  </a:lnTo>
                  <a:lnTo>
                    <a:pt x="970971" y="396823"/>
                  </a:lnTo>
                  <a:lnTo>
                    <a:pt x="960237" y="352385"/>
                  </a:lnTo>
                  <a:lnTo>
                    <a:pt x="945566" y="309626"/>
                  </a:lnTo>
                  <a:lnTo>
                    <a:pt x="927162" y="268752"/>
                  </a:lnTo>
                  <a:lnTo>
                    <a:pt x="905231" y="229967"/>
                  </a:lnTo>
                  <a:lnTo>
                    <a:pt x="879977" y="193478"/>
                  </a:lnTo>
                  <a:lnTo>
                    <a:pt x="851608" y="159489"/>
                  </a:lnTo>
                  <a:lnTo>
                    <a:pt x="820327" y="128206"/>
                  </a:lnTo>
                  <a:lnTo>
                    <a:pt x="786340" y="99835"/>
                  </a:lnTo>
                  <a:lnTo>
                    <a:pt x="749852" y="74580"/>
                  </a:lnTo>
                  <a:lnTo>
                    <a:pt x="711068" y="52647"/>
                  </a:lnTo>
                  <a:lnTo>
                    <a:pt x="670194" y="34242"/>
                  </a:lnTo>
                  <a:lnTo>
                    <a:pt x="627436" y="19569"/>
                  </a:lnTo>
                  <a:lnTo>
                    <a:pt x="582997" y="8834"/>
                  </a:lnTo>
                  <a:lnTo>
                    <a:pt x="537084" y="2242"/>
                  </a:lnTo>
                  <a:lnTo>
                    <a:pt x="489902" y="0"/>
                  </a:lnTo>
                  <a:close/>
                </a:path>
              </a:pathLst>
            </a:custGeom>
            <a:solidFill>
              <a:srgbClr val="7F5CA3"/>
            </a:solidFill>
          </p:spPr>
          <p:txBody>
            <a:bodyPr wrap="square" lIns="0" tIns="0" rIns="0" bIns="0" rtlCol="0">
              <a:noAutofit/>
            </a:bodyPr>
            <a:lstStyle>
              <a:defPPr>
                <a:defRPr kern="0"/>
              </a:defPPr>
            </a:lstStyle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object 19">
              <a:extLst>
                <a:ext uri="{FF2B5EF4-FFF2-40B4-BE49-F238E27FC236}">
                  <a16:creationId xmlns:a16="http://schemas.microsoft.com/office/drawing/2014/main" id="{A71E5DE0-A57E-5956-F0D5-F8786CB9772C}"/>
                </a:ext>
              </a:extLst>
            </p:cNvPr>
            <p:cNvSpPr/>
            <p:nvPr/>
          </p:nvSpPr>
          <p:spPr>
            <a:xfrm>
              <a:off x="8502868" y="651944"/>
              <a:ext cx="568325" cy="284480"/>
            </a:xfrm>
            <a:custGeom>
              <a:avLst/>
              <a:gdLst/>
              <a:ahLst/>
              <a:cxnLst/>
              <a:rect l="l" t="t" r="r" b="b"/>
              <a:pathLst>
                <a:path w="568325" h="284480">
                  <a:moveTo>
                    <a:pt x="568261" y="0"/>
                  </a:moveTo>
                  <a:lnTo>
                    <a:pt x="435863" y="0"/>
                  </a:lnTo>
                  <a:lnTo>
                    <a:pt x="428115" y="47907"/>
                  </a:lnTo>
                  <a:lnTo>
                    <a:pt x="406547" y="89552"/>
                  </a:lnTo>
                  <a:lnTo>
                    <a:pt x="373681" y="122415"/>
                  </a:lnTo>
                  <a:lnTo>
                    <a:pt x="332033" y="143979"/>
                  </a:lnTo>
                  <a:lnTo>
                    <a:pt x="284124" y="151726"/>
                  </a:lnTo>
                  <a:lnTo>
                    <a:pt x="236216" y="143979"/>
                  </a:lnTo>
                  <a:lnTo>
                    <a:pt x="194572" y="122415"/>
                  </a:lnTo>
                  <a:lnTo>
                    <a:pt x="161709" y="89552"/>
                  </a:lnTo>
                  <a:lnTo>
                    <a:pt x="140145" y="47907"/>
                  </a:lnTo>
                  <a:lnTo>
                    <a:pt x="132397" y="0"/>
                  </a:lnTo>
                  <a:lnTo>
                    <a:pt x="0" y="0"/>
                  </a:lnTo>
                  <a:lnTo>
                    <a:pt x="3725" y="46025"/>
                  </a:lnTo>
                  <a:lnTo>
                    <a:pt x="14508" y="89709"/>
                  </a:lnTo>
                  <a:lnTo>
                    <a:pt x="31760" y="130461"/>
                  </a:lnTo>
                  <a:lnTo>
                    <a:pt x="54891" y="167692"/>
                  </a:lnTo>
                  <a:lnTo>
                    <a:pt x="83311" y="200812"/>
                  </a:lnTo>
                  <a:lnTo>
                    <a:pt x="116432" y="229232"/>
                  </a:lnTo>
                  <a:lnTo>
                    <a:pt x="153663" y="252363"/>
                  </a:lnTo>
                  <a:lnTo>
                    <a:pt x="194415" y="269615"/>
                  </a:lnTo>
                  <a:lnTo>
                    <a:pt x="238098" y="280398"/>
                  </a:lnTo>
                  <a:lnTo>
                    <a:pt x="284124" y="284124"/>
                  </a:lnTo>
                  <a:lnTo>
                    <a:pt x="330150" y="280398"/>
                  </a:lnTo>
                  <a:lnTo>
                    <a:pt x="373834" y="269615"/>
                  </a:lnTo>
                  <a:lnTo>
                    <a:pt x="414588" y="252363"/>
                  </a:lnTo>
                  <a:lnTo>
                    <a:pt x="451820" y="229232"/>
                  </a:lnTo>
                  <a:lnTo>
                    <a:pt x="484943" y="200812"/>
                  </a:lnTo>
                  <a:lnTo>
                    <a:pt x="513365" y="167692"/>
                  </a:lnTo>
                  <a:lnTo>
                    <a:pt x="536497" y="130461"/>
                  </a:lnTo>
                  <a:lnTo>
                    <a:pt x="553751" y="89709"/>
                  </a:lnTo>
                  <a:lnTo>
                    <a:pt x="564535" y="46025"/>
                  </a:lnTo>
                  <a:lnTo>
                    <a:pt x="568261" y="0"/>
                  </a:lnTo>
                  <a:close/>
                </a:path>
              </a:pathLst>
            </a:custGeom>
            <a:solidFill>
              <a:srgbClr val="FDC41F"/>
            </a:solidFill>
          </p:spPr>
          <p:txBody>
            <a:bodyPr wrap="square" lIns="0" tIns="0" rIns="0" bIns="0" rtlCol="0">
              <a:noAutofit/>
            </a:bodyPr>
            <a:lstStyle>
              <a:defPPr>
                <a:defRPr kern="0"/>
              </a:defPPr>
            </a:lstStyle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object 20">
              <a:extLst>
                <a:ext uri="{FF2B5EF4-FFF2-40B4-BE49-F238E27FC236}">
                  <a16:creationId xmlns:a16="http://schemas.microsoft.com/office/drawing/2014/main" id="{156DB0EF-0D59-FE99-44DC-A5ECFDFD16B6}"/>
                </a:ext>
              </a:extLst>
            </p:cNvPr>
            <p:cNvSpPr/>
            <p:nvPr/>
          </p:nvSpPr>
          <p:spPr>
            <a:xfrm>
              <a:off x="7161402" y="12"/>
              <a:ext cx="990600" cy="990600"/>
            </a:xfrm>
            <a:custGeom>
              <a:avLst/>
              <a:gdLst/>
              <a:ahLst/>
              <a:cxnLst/>
              <a:rect l="l" t="t" r="r" b="b"/>
              <a:pathLst>
                <a:path w="990600" h="990600">
                  <a:moveTo>
                    <a:pt x="990600" y="0"/>
                  </a:moveTo>
                  <a:lnTo>
                    <a:pt x="0" y="0"/>
                  </a:lnTo>
                  <a:lnTo>
                    <a:pt x="0" y="990587"/>
                  </a:lnTo>
                  <a:lnTo>
                    <a:pt x="990600" y="990587"/>
                  </a:lnTo>
                  <a:lnTo>
                    <a:pt x="990600" y="0"/>
                  </a:lnTo>
                  <a:close/>
                </a:path>
              </a:pathLst>
            </a:custGeom>
            <a:solidFill>
              <a:srgbClr val="D7E5E6"/>
            </a:solidFill>
          </p:spPr>
          <p:txBody>
            <a:bodyPr wrap="square" lIns="0" tIns="0" rIns="0" bIns="0" rtlCol="0">
              <a:noAutofit/>
            </a:bodyPr>
            <a:lstStyle>
              <a:defPPr>
                <a:defRPr kern="0"/>
              </a:defPPr>
            </a:lstStyle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object 21">
              <a:extLst>
                <a:ext uri="{FF2B5EF4-FFF2-40B4-BE49-F238E27FC236}">
                  <a16:creationId xmlns:a16="http://schemas.microsoft.com/office/drawing/2014/main" id="{EAC5EC73-24B5-90DD-2D56-497DFFDEFD3F}"/>
                </a:ext>
              </a:extLst>
            </p:cNvPr>
            <p:cNvSpPr/>
            <p:nvPr/>
          </p:nvSpPr>
          <p:spPr>
            <a:xfrm>
              <a:off x="7161402" y="400061"/>
              <a:ext cx="822325" cy="556895"/>
            </a:xfrm>
            <a:custGeom>
              <a:avLst/>
              <a:gdLst/>
              <a:ahLst/>
              <a:cxnLst/>
              <a:rect l="l" t="t" r="r" b="b"/>
              <a:pathLst>
                <a:path w="822325" h="556894">
                  <a:moveTo>
                    <a:pt x="543891" y="99364"/>
                  </a:moveTo>
                  <a:lnTo>
                    <a:pt x="225477" y="99364"/>
                  </a:lnTo>
                  <a:lnTo>
                    <a:pt x="248721" y="100858"/>
                  </a:lnTo>
                  <a:lnTo>
                    <a:pt x="271276" y="105273"/>
                  </a:lnTo>
                  <a:lnTo>
                    <a:pt x="292932" y="112512"/>
                  </a:lnTo>
                  <a:lnTo>
                    <a:pt x="313475" y="122478"/>
                  </a:lnTo>
                  <a:lnTo>
                    <a:pt x="293289" y="157460"/>
                  </a:lnTo>
                  <a:lnTo>
                    <a:pt x="278274" y="195394"/>
                  </a:lnTo>
                  <a:lnTo>
                    <a:pt x="268912" y="235801"/>
                  </a:lnTo>
                  <a:lnTo>
                    <a:pt x="265685" y="278206"/>
                  </a:lnTo>
                  <a:lnTo>
                    <a:pt x="269333" y="323272"/>
                  </a:lnTo>
                  <a:lnTo>
                    <a:pt x="279892" y="366045"/>
                  </a:lnTo>
                  <a:lnTo>
                    <a:pt x="296784" y="405946"/>
                  </a:lnTo>
                  <a:lnTo>
                    <a:pt x="319434" y="442400"/>
                  </a:lnTo>
                  <a:lnTo>
                    <a:pt x="347262" y="474829"/>
                  </a:lnTo>
                  <a:lnTo>
                    <a:pt x="379692" y="502655"/>
                  </a:lnTo>
                  <a:lnTo>
                    <a:pt x="416148" y="525303"/>
                  </a:lnTo>
                  <a:lnTo>
                    <a:pt x="456051" y="542194"/>
                  </a:lnTo>
                  <a:lnTo>
                    <a:pt x="498825" y="552752"/>
                  </a:lnTo>
                  <a:lnTo>
                    <a:pt x="543891" y="556399"/>
                  </a:lnTo>
                  <a:lnTo>
                    <a:pt x="588958" y="552752"/>
                  </a:lnTo>
                  <a:lnTo>
                    <a:pt x="631732" y="542194"/>
                  </a:lnTo>
                  <a:lnTo>
                    <a:pt x="671635" y="525303"/>
                  </a:lnTo>
                  <a:lnTo>
                    <a:pt x="708090" y="502655"/>
                  </a:lnTo>
                  <a:lnTo>
                    <a:pt x="740521" y="474829"/>
                  </a:lnTo>
                  <a:lnTo>
                    <a:pt x="755780" y="457047"/>
                  </a:lnTo>
                  <a:lnTo>
                    <a:pt x="543891" y="457047"/>
                  </a:lnTo>
                  <a:lnTo>
                    <a:pt x="496401" y="450648"/>
                  </a:lnTo>
                  <a:lnTo>
                    <a:pt x="453693" y="432595"/>
                  </a:lnTo>
                  <a:lnTo>
                    <a:pt x="417483" y="404607"/>
                  </a:lnTo>
                  <a:lnTo>
                    <a:pt x="389492" y="368401"/>
                  </a:lnTo>
                  <a:lnTo>
                    <a:pt x="371437" y="325695"/>
                  </a:lnTo>
                  <a:lnTo>
                    <a:pt x="365037" y="278206"/>
                  </a:lnTo>
                  <a:lnTo>
                    <a:pt x="371437" y="230717"/>
                  </a:lnTo>
                  <a:lnTo>
                    <a:pt x="389492" y="188010"/>
                  </a:lnTo>
                  <a:lnTo>
                    <a:pt x="417483" y="151804"/>
                  </a:lnTo>
                  <a:lnTo>
                    <a:pt x="453693" y="123816"/>
                  </a:lnTo>
                  <a:lnTo>
                    <a:pt x="496401" y="105764"/>
                  </a:lnTo>
                  <a:lnTo>
                    <a:pt x="543891" y="99364"/>
                  </a:lnTo>
                  <a:close/>
                </a:path>
                <a:path w="822325" h="556894">
                  <a:moveTo>
                    <a:pt x="0" y="10050"/>
                  </a:moveTo>
                  <a:lnTo>
                    <a:pt x="0" y="115742"/>
                  </a:lnTo>
                  <a:lnTo>
                    <a:pt x="7894" y="118418"/>
                  </a:lnTo>
                  <a:lnTo>
                    <a:pt x="47964" y="145989"/>
                  </a:lnTo>
                  <a:lnTo>
                    <a:pt x="79130" y="183177"/>
                  </a:lnTo>
                  <a:lnTo>
                    <a:pt x="99337" y="227932"/>
                  </a:lnTo>
                  <a:lnTo>
                    <a:pt x="106529" y="278206"/>
                  </a:lnTo>
                  <a:lnTo>
                    <a:pt x="99337" y="328474"/>
                  </a:lnTo>
                  <a:lnTo>
                    <a:pt x="79130" y="373229"/>
                  </a:lnTo>
                  <a:lnTo>
                    <a:pt x="47964" y="410419"/>
                  </a:lnTo>
                  <a:lnTo>
                    <a:pt x="7894" y="437992"/>
                  </a:lnTo>
                  <a:lnTo>
                    <a:pt x="0" y="440668"/>
                  </a:lnTo>
                  <a:lnTo>
                    <a:pt x="0" y="546360"/>
                  </a:lnTo>
                  <a:lnTo>
                    <a:pt x="47439" y="529212"/>
                  </a:lnTo>
                  <a:lnTo>
                    <a:pt x="85697" y="506997"/>
                  </a:lnTo>
                  <a:lnTo>
                    <a:pt x="119798" y="479187"/>
                  </a:lnTo>
                  <a:lnTo>
                    <a:pt x="149112" y="446410"/>
                  </a:lnTo>
                  <a:lnTo>
                    <a:pt x="173008" y="409295"/>
                  </a:lnTo>
                  <a:lnTo>
                    <a:pt x="190875" y="368401"/>
                  </a:lnTo>
                  <a:lnTo>
                    <a:pt x="202030" y="324564"/>
                  </a:lnTo>
                  <a:lnTo>
                    <a:pt x="205893" y="278206"/>
                  </a:lnTo>
                  <a:lnTo>
                    <a:pt x="202277" y="233389"/>
                  </a:lnTo>
                  <a:lnTo>
                    <a:pt x="191814" y="190846"/>
                  </a:lnTo>
                  <a:lnTo>
                    <a:pt x="175081" y="151136"/>
                  </a:lnTo>
                  <a:lnTo>
                    <a:pt x="152655" y="114820"/>
                  </a:lnTo>
                  <a:lnTo>
                    <a:pt x="170011" y="108140"/>
                  </a:lnTo>
                  <a:lnTo>
                    <a:pt x="188013" y="103301"/>
                  </a:lnTo>
                  <a:lnTo>
                    <a:pt x="206542" y="100358"/>
                  </a:lnTo>
                  <a:lnTo>
                    <a:pt x="225477" y="99364"/>
                  </a:lnTo>
                  <a:lnTo>
                    <a:pt x="755784" y="99364"/>
                  </a:lnTo>
                  <a:lnTo>
                    <a:pt x="740521" y="81576"/>
                  </a:lnTo>
                  <a:lnTo>
                    <a:pt x="708090" y="53748"/>
                  </a:lnTo>
                  <a:lnTo>
                    <a:pt x="702322" y="50165"/>
                  </a:lnTo>
                  <a:lnTo>
                    <a:pt x="384811" y="50165"/>
                  </a:lnTo>
                  <a:lnTo>
                    <a:pt x="373218" y="43281"/>
                  </a:lnTo>
                  <a:lnTo>
                    <a:pt x="76417" y="43281"/>
                  </a:lnTo>
                  <a:lnTo>
                    <a:pt x="49880" y="28405"/>
                  </a:lnTo>
                  <a:lnTo>
                    <a:pt x="21653" y="16471"/>
                  </a:lnTo>
                  <a:lnTo>
                    <a:pt x="0" y="10050"/>
                  </a:lnTo>
                  <a:close/>
                </a:path>
                <a:path w="822325" h="556894">
                  <a:moveTo>
                    <a:pt x="755784" y="99364"/>
                  </a:moveTo>
                  <a:lnTo>
                    <a:pt x="543891" y="99364"/>
                  </a:lnTo>
                  <a:lnTo>
                    <a:pt x="591381" y="105764"/>
                  </a:lnTo>
                  <a:lnTo>
                    <a:pt x="634090" y="123816"/>
                  </a:lnTo>
                  <a:lnTo>
                    <a:pt x="670299" y="151804"/>
                  </a:lnTo>
                  <a:lnTo>
                    <a:pt x="698290" y="188010"/>
                  </a:lnTo>
                  <a:lnTo>
                    <a:pt x="716345" y="230717"/>
                  </a:lnTo>
                  <a:lnTo>
                    <a:pt x="722745" y="278206"/>
                  </a:lnTo>
                  <a:lnTo>
                    <a:pt x="716345" y="325695"/>
                  </a:lnTo>
                  <a:lnTo>
                    <a:pt x="698290" y="368401"/>
                  </a:lnTo>
                  <a:lnTo>
                    <a:pt x="670299" y="404607"/>
                  </a:lnTo>
                  <a:lnTo>
                    <a:pt x="634090" y="432595"/>
                  </a:lnTo>
                  <a:lnTo>
                    <a:pt x="591381" y="450648"/>
                  </a:lnTo>
                  <a:lnTo>
                    <a:pt x="543891" y="457047"/>
                  </a:lnTo>
                  <a:lnTo>
                    <a:pt x="755780" y="457047"/>
                  </a:lnTo>
                  <a:lnTo>
                    <a:pt x="790998" y="405946"/>
                  </a:lnTo>
                  <a:lnTo>
                    <a:pt x="807891" y="366045"/>
                  </a:lnTo>
                  <a:lnTo>
                    <a:pt x="818450" y="323272"/>
                  </a:lnTo>
                  <a:lnTo>
                    <a:pt x="822097" y="278206"/>
                  </a:lnTo>
                  <a:lnTo>
                    <a:pt x="818450" y="233139"/>
                  </a:lnTo>
                  <a:lnTo>
                    <a:pt x="807891" y="190365"/>
                  </a:lnTo>
                  <a:lnTo>
                    <a:pt x="790998" y="150462"/>
                  </a:lnTo>
                  <a:lnTo>
                    <a:pt x="768349" y="114007"/>
                  </a:lnTo>
                  <a:lnTo>
                    <a:pt x="755784" y="99364"/>
                  </a:lnTo>
                  <a:close/>
                </a:path>
                <a:path w="822325" h="556894">
                  <a:moveTo>
                    <a:pt x="543891" y="0"/>
                  </a:moveTo>
                  <a:lnTo>
                    <a:pt x="500440" y="3398"/>
                  </a:lnTo>
                  <a:lnTo>
                    <a:pt x="459103" y="13242"/>
                  </a:lnTo>
                  <a:lnTo>
                    <a:pt x="420390" y="29007"/>
                  </a:lnTo>
                  <a:lnTo>
                    <a:pt x="384811" y="50165"/>
                  </a:lnTo>
                  <a:lnTo>
                    <a:pt x="702322" y="50165"/>
                  </a:lnTo>
                  <a:lnTo>
                    <a:pt x="671635" y="31099"/>
                  </a:lnTo>
                  <a:lnTo>
                    <a:pt x="631732" y="14206"/>
                  </a:lnTo>
                  <a:lnTo>
                    <a:pt x="588958" y="3647"/>
                  </a:lnTo>
                  <a:lnTo>
                    <a:pt x="543891" y="0"/>
                  </a:lnTo>
                  <a:close/>
                </a:path>
                <a:path w="822325" h="556894">
                  <a:moveTo>
                    <a:pt x="225477" y="0"/>
                  </a:moveTo>
                  <a:lnTo>
                    <a:pt x="185841" y="2805"/>
                  </a:lnTo>
                  <a:lnTo>
                    <a:pt x="147470" y="11087"/>
                  </a:lnTo>
                  <a:lnTo>
                    <a:pt x="110838" y="24645"/>
                  </a:lnTo>
                  <a:lnTo>
                    <a:pt x="76417" y="43281"/>
                  </a:lnTo>
                  <a:lnTo>
                    <a:pt x="373218" y="43281"/>
                  </a:lnTo>
                  <a:lnTo>
                    <a:pt x="348483" y="28594"/>
                  </a:lnTo>
                  <a:lnTo>
                    <a:pt x="309445" y="12876"/>
                  </a:lnTo>
                  <a:lnTo>
                    <a:pt x="268255" y="3260"/>
                  </a:lnTo>
                  <a:lnTo>
                    <a:pt x="225477" y="0"/>
                  </a:lnTo>
                  <a:close/>
                </a:path>
              </a:pathLst>
            </a:custGeom>
            <a:solidFill>
              <a:srgbClr val="412468"/>
            </a:solidFill>
          </p:spPr>
          <p:txBody>
            <a:bodyPr wrap="square" lIns="0" tIns="0" rIns="0" bIns="0" rtlCol="0">
              <a:noAutofit/>
            </a:bodyPr>
            <a:lstStyle>
              <a:defPPr>
                <a:defRPr kern="0"/>
              </a:defPPr>
            </a:lstStyle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1713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541"/>
            <a:ext cx="10693400" cy="7560309"/>
            <a:chOff x="0" y="12"/>
            <a:chExt cx="5256530" cy="7560309"/>
          </a:xfrm>
        </p:grpSpPr>
        <p:sp>
          <p:nvSpPr>
            <p:cNvPr id="3" name="object 3"/>
            <p:cNvSpPr/>
            <p:nvPr/>
          </p:nvSpPr>
          <p:spPr>
            <a:xfrm>
              <a:off x="0" y="12"/>
              <a:ext cx="5256530" cy="7560309"/>
            </a:xfrm>
            <a:custGeom>
              <a:avLst/>
              <a:gdLst/>
              <a:ahLst/>
              <a:cxnLst/>
              <a:rect l="l" t="t" r="r" b="b"/>
              <a:pathLst>
                <a:path w="5256530" h="7560309">
                  <a:moveTo>
                    <a:pt x="5256047" y="0"/>
                  </a:moveTo>
                  <a:lnTo>
                    <a:pt x="0" y="0"/>
                  </a:lnTo>
                  <a:lnTo>
                    <a:pt x="0" y="7559992"/>
                  </a:lnTo>
                  <a:lnTo>
                    <a:pt x="5256047" y="7559992"/>
                  </a:lnTo>
                  <a:lnTo>
                    <a:pt x="5256047" y="0"/>
                  </a:lnTo>
                  <a:close/>
                </a:path>
              </a:pathLst>
            </a:custGeom>
            <a:solidFill>
              <a:srgbClr val="FDC41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381000" y="380999"/>
              <a:ext cx="4494530" cy="6798309"/>
            </a:xfrm>
            <a:custGeom>
              <a:avLst/>
              <a:gdLst/>
              <a:ahLst/>
              <a:cxnLst/>
              <a:rect l="l" t="t" r="r" b="b"/>
              <a:pathLst>
                <a:path w="4494530" h="6798309">
                  <a:moveTo>
                    <a:pt x="4494060" y="0"/>
                  </a:moveTo>
                  <a:lnTo>
                    <a:pt x="0" y="0"/>
                  </a:lnTo>
                  <a:lnTo>
                    <a:pt x="0" y="6086805"/>
                  </a:lnTo>
                  <a:lnTo>
                    <a:pt x="0" y="6366205"/>
                  </a:lnTo>
                  <a:lnTo>
                    <a:pt x="0" y="6798018"/>
                  </a:lnTo>
                  <a:lnTo>
                    <a:pt x="3782860" y="6798018"/>
                  </a:lnTo>
                  <a:lnTo>
                    <a:pt x="3782860" y="6366205"/>
                  </a:lnTo>
                  <a:lnTo>
                    <a:pt x="4494060" y="6366205"/>
                  </a:lnTo>
                  <a:lnTo>
                    <a:pt x="4494060" y="6086805"/>
                  </a:lnTo>
                  <a:lnTo>
                    <a:pt x="44940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867558" y="2025961"/>
            <a:ext cx="208915" cy="47053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9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sz="2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510320" y="2781611"/>
            <a:ext cx="8097315" cy="1007007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marR="5080">
              <a:lnSpc>
                <a:spcPct val="121200"/>
              </a:lnSpc>
              <a:spcBef>
                <a:spcPts val="100"/>
              </a:spcBef>
            </a:pPr>
            <a:r>
              <a:rPr lang="en-GB" sz="2800" dirty="0">
                <a:solidFill>
                  <a:srgbClr val="412468"/>
                </a:solidFill>
                <a:latin typeface="Arial"/>
                <a:cs typeface="Arial"/>
              </a:rPr>
              <a:t>Named our </a:t>
            </a:r>
            <a:r>
              <a:rPr sz="2800" b="1" dirty="0">
                <a:solidFill>
                  <a:srgbClr val="412468"/>
                </a:solidFill>
                <a:latin typeface="Arial"/>
                <a:cs typeface="Arial"/>
              </a:rPr>
              <a:t>senior sponsor for age-inclusion </a:t>
            </a:r>
            <a:r>
              <a:rPr sz="2800" dirty="0">
                <a:solidFill>
                  <a:srgbClr val="412468"/>
                </a:solidFill>
                <a:latin typeface="Arial"/>
                <a:cs typeface="Arial"/>
              </a:rPr>
              <a:t>in our workforce</a:t>
            </a:r>
            <a:r>
              <a:rPr sz="2000" dirty="0">
                <a:solidFill>
                  <a:srgbClr val="412468"/>
                </a:solidFill>
                <a:latin typeface="Arial"/>
                <a:cs typeface="Arial"/>
              </a:rPr>
              <a:t> </a:t>
            </a:r>
            <a:endParaRPr lang="en-GB" sz="2000" dirty="0">
              <a:solidFill>
                <a:srgbClr val="412468"/>
              </a:solidFill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418640" y="1885521"/>
            <a:ext cx="7019704" cy="443711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solidFill>
                  <a:srgbClr val="412468"/>
                </a:solidFill>
                <a:latin typeface="Arial"/>
                <a:cs typeface="Arial"/>
              </a:rPr>
              <a:t>As an Age-friendly Employer, we </a:t>
            </a:r>
            <a:r>
              <a:rPr lang="en-GB" sz="2800" dirty="0">
                <a:solidFill>
                  <a:srgbClr val="412468"/>
                </a:solidFill>
                <a:latin typeface="Arial"/>
                <a:cs typeface="Arial"/>
              </a:rPr>
              <a:t>have..</a:t>
            </a:r>
            <a:endParaRPr lang="en-US" sz="2800" dirty="0">
              <a:latin typeface="Arial"/>
              <a:cs typeface="Arial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C428417-55DE-4AA1-2A8E-87F31CBD13EF}"/>
              </a:ext>
            </a:extLst>
          </p:cNvPr>
          <p:cNvGrpSpPr/>
          <p:nvPr/>
        </p:nvGrpSpPr>
        <p:grpSpPr>
          <a:xfrm>
            <a:off x="868237" y="4479886"/>
            <a:ext cx="474345" cy="502619"/>
            <a:chOff x="971930" y="2962956"/>
            <a:chExt cx="474345" cy="502619"/>
          </a:xfrm>
        </p:grpSpPr>
        <p:sp>
          <p:nvSpPr>
            <p:cNvPr id="33" name="object 33"/>
            <p:cNvSpPr/>
            <p:nvPr/>
          </p:nvSpPr>
          <p:spPr>
            <a:xfrm>
              <a:off x="971930" y="2982341"/>
              <a:ext cx="474345" cy="483234"/>
            </a:xfrm>
            <a:custGeom>
              <a:avLst/>
              <a:gdLst/>
              <a:ahLst/>
              <a:cxnLst/>
              <a:rect l="l" t="t" r="r" b="b"/>
              <a:pathLst>
                <a:path w="474344" h="483235">
                  <a:moveTo>
                    <a:pt x="474129" y="0"/>
                  </a:moveTo>
                  <a:lnTo>
                    <a:pt x="0" y="0"/>
                  </a:lnTo>
                  <a:lnTo>
                    <a:pt x="0" y="482777"/>
                  </a:lnTo>
                  <a:lnTo>
                    <a:pt x="474129" y="482777"/>
                  </a:lnTo>
                  <a:lnTo>
                    <a:pt x="474129" y="0"/>
                  </a:lnTo>
                  <a:close/>
                </a:path>
              </a:pathLst>
            </a:custGeom>
            <a:solidFill>
              <a:srgbClr val="F06680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bject 34"/>
            <p:cNvSpPr txBox="1"/>
            <p:nvPr/>
          </p:nvSpPr>
          <p:spPr>
            <a:xfrm>
              <a:off x="1088424" y="2962956"/>
              <a:ext cx="277495" cy="470534"/>
            </a:xfrm>
            <a:prstGeom prst="rect">
              <a:avLst/>
            </a:prstGeom>
          </p:spPr>
          <p:txBody>
            <a:bodyPr vert="horz" wrap="square" lIns="0" tIns="1524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20"/>
                </a:spcBef>
              </a:pPr>
              <a:r>
                <a:rPr sz="2900" b="1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sz="2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1524823" y="4404288"/>
            <a:ext cx="7842703" cy="910506"/>
          </a:xfrm>
          <a:prstGeom prst="rect">
            <a:avLst/>
          </a:prstGeom>
        </p:spPr>
        <p:txBody>
          <a:bodyPr vert="horz" wrap="square" lIns="0" tIns="4826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lang="en-GB" sz="2800" dirty="0">
                <a:solidFill>
                  <a:srgbClr val="412468"/>
                </a:solidFill>
                <a:latin typeface="Arial"/>
                <a:cs typeface="Arial"/>
              </a:rPr>
              <a:t>Ensured</a:t>
            </a:r>
            <a:r>
              <a:rPr sz="2800" dirty="0">
                <a:solidFill>
                  <a:srgbClr val="412468"/>
                </a:solidFill>
                <a:latin typeface="Arial"/>
                <a:cs typeface="Arial"/>
              </a:rPr>
              <a:t> age is specifically named within our</a:t>
            </a:r>
            <a:r>
              <a:rPr lang="en-GB" sz="2800" dirty="0">
                <a:solidFill>
                  <a:srgbClr val="412468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412468"/>
                </a:solidFill>
                <a:latin typeface="Arial"/>
                <a:cs typeface="Arial"/>
              </a:rPr>
              <a:t>Equality, Diversity and Inclusion policies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517319" y="3614431"/>
            <a:ext cx="8266449" cy="350545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marR="194945">
              <a:lnSpc>
                <a:spcPct val="121200"/>
              </a:lnSpc>
              <a:spcBef>
                <a:spcPts val="100"/>
              </a:spcBef>
            </a:pPr>
            <a:r>
              <a:rPr lang="en-GB" sz="2000">
                <a:solidFill>
                  <a:srgbClr val="412468"/>
                </a:solidFill>
                <a:latin typeface="Arial"/>
                <a:cs typeface="Arial"/>
              </a:rPr>
              <a:t>	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1422652" y="1261541"/>
            <a:ext cx="2116252" cy="45719"/>
          </a:xfrm>
          <a:custGeom>
            <a:avLst/>
            <a:gdLst/>
            <a:ahLst/>
            <a:cxnLst/>
            <a:rect l="l" t="t" r="r" b="b"/>
            <a:pathLst>
              <a:path w="2199640" h="36194">
                <a:moveTo>
                  <a:pt x="2199601" y="0"/>
                </a:moveTo>
                <a:lnTo>
                  <a:pt x="0" y="0"/>
                </a:lnTo>
                <a:lnTo>
                  <a:pt x="0" y="36004"/>
                </a:lnTo>
                <a:lnTo>
                  <a:pt x="2199601" y="36004"/>
                </a:lnTo>
                <a:lnTo>
                  <a:pt x="2199601" y="0"/>
                </a:lnTo>
                <a:close/>
              </a:path>
            </a:pathLst>
          </a:custGeom>
          <a:solidFill>
            <a:srgbClr val="F06680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object 54"/>
          <p:cNvSpPr txBox="1">
            <a:spLocks noGrp="1"/>
          </p:cNvSpPr>
          <p:nvPr>
            <p:ph type="title"/>
          </p:nvPr>
        </p:nvSpPr>
        <p:spPr>
          <a:xfrm>
            <a:off x="1387480" y="784550"/>
            <a:ext cx="2326827" cy="513080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Arial"/>
                <a:cs typeface="Arial"/>
              </a:rPr>
              <a:t>The </a:t>
            </a:r>
            <a:r>
              <a:rPr lang="en-GB" sz="3200" dirty="0">
                <a:latin typeface="Arial"/>
                <a:cs typeface="Arial"/>
              </a:rPr>
              <a:t>Pledge</a:t>
            </a:r>
            <a:endParaRPr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3351047" y="6470650"/>
            <a:ext cx="1905013" cy="1092212"/>
            <a:chOff x="3351047" y="6467805"/>
            <a:chExt cx="1905013" cy="1092212"/>
          </a:xfrm>
        </p:grpSpPr>
        <p:sp>
          <p:nvSpPr>
            <p:cNvPr id="56" name="object 56"/>
            <p:cNvSpPr/>
            <p:nvPr/>
          </p:nvSpPr>
          <p:spPr>
            <a:xfrm>
              <a:off x="3351060" y="6747205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812800" y="0"/>
                  </a:moveTo>
                  <a:lnTo>
                    <a:pt x="0" y="0"/>
                  </a:lnTo>
                  <a:lnTo>
                    <a:pt x="0" y="812800"/>
                  </a:lnTo>
                  <a:lnTo>
                    <a:pt x="812800" y="812800"/>
                  </a:lnTo>
                  <a:lnTo>
                    <a:pt x="812800" y="0"/>
                  </a:lnTo>
                  <a:close/>
                </a:path>
              </a:pathLst>
            </a:custGeom>
            <a:solidFill>
              <a:srgbClr val="D7E5E6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object 57"/>
            <p:cNvSpPr/>
            <p:nvPr/>
          </p:nvSpPr>
          <p:spPr>
            <a:xfrm>
              <a:off x="3351047" y="6747217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225806" y="0"/>
                  </a:moveTo>
                  <a:lnTo>
                    <a:pt x="0" y="0"/>
                  </a:lnTo>
                  <a:lnTo>
                    <a:pt x="0" y="397281"/>
                  </a:lnTo>
                  <a:lnTo>
                    <a:pt x="225806" y="0"/>
                  </a:lnTo>
                  <a:close/>
                </a:path>
                <a:path w="812800" h="812800">
                  <a:moveTo>
                    <a:pt x="683729" y="0"/>
                  </a:moveTo>
                  <a:lnTo>
                    <a:pt x="454063" y="0"/>
                  </a:lnTo>
                  <a:lnTo>
                    <a:pt x="0" y="797648"/>
                  </a:lnTo>
                  <a:lnTo>
                    <a:pt x="0" y="812787"/>
                  </a:lnTo>
                  <a:lnTo>
                    <a:pt x="221742" y="812787"/>
                  </a:lnTo>
                  <a:lnTo>
                    <a:pt x="683729" y="0"/>
                  </a:lnTo>
                  <a:close/>
                </a:path>
                <a:path w="812800" h="812800">
                  <a:moveTo>
                    <a:pt x="812800" y="177063"/>
                  </a:moveTo>
                  <a:lnTo>
                    <a:pt x="450913" y="812787"/>
                  </a:lnTo>
                  <a:lnTo>
                    <a:pt x="681278" y="812787"/>
                  </a:lnTo>
                  <a:lnTo>
                    <a:pt x="812800" y="581393"/>
                  </a:lnTo>
                  <a:lnTo>
                    <a:pt x="812800" y="177063"/>
                  </a:lnTo>
                  <a:close/>
                </a:path>
              </a:pathLst>
            </a:custGeom>
            <a:solidFill>
              <a:srgbClr val="7F5CA3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object 58"/>
            <p:cNvSpPr/>
            <p:nvPr/>
          </p:nvSpPr>
          <p:spPr>
            <a:xfrm>
              <a:off x="4163860" y="6467805"/>
              <a:ext cx="1092200" cy="1092200"/>
            </a:xfrm>
            <a:custGeom>
              <a:avLst/>
              <a:gdLst/>
              <a:ahLst/>
              <a:cxnLst/>
              <a:rect l="l" t="t" r="r" b="b"/>
              <a:pathLst>
                <a:path w="1092200" h="1092200">
                  <a:moveTo>
                    <a:pt x="1092200" y="0"/>
                  </a:moveTo>
                  <a:lnTo>
                    <a:pt x="0" y="0"/>
                  </a:lnTo>
                  <a:lnTo>
                    <a:pt x="0" y="1092200"/>
                  </a:lnTo>
                  <a:lnTo>
                    <a:pt x="1092200" y="1092200"/>
                  </a:lnTo>
                  <a:lnTo>
                    <a:pt x="1092200" y="0"/>
                  </a:lnTo>
                  <a:close/>
                </a:path>
              </a:pathLst>
            </a:custGeom>
            <a:solidFill>
              <a:srgbClr val="F06680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object 59"/>
            <p:cNvSpPr/>
            <p:nvPr/>
          </p:nvSpPr>
          <p:spPr>
            <a:xfrm>
              <a:off x="4344225" y="6721138"/>
              <a:ext cx="746760" cy="600075"/>
            </a:xfrm>
            <a:custGeom>
              <a:avLst/>
              <a:gdLst/>
              <a:ahLst/>
              <a:cxnLst/>
              <a:rect l="l" t="t" r="r" b="b"/>
              <a:pathLst>
                <a:path w="746760" h="600075">
                  <a:moveTo>
                    <a:pt x="616559" y="0"/>
                  </a:moveTo>
                  <a:lnTo>
                    <a:pt x="275767" y="340461"/>
                  </a:lnTo>
                  <a:lnTo>
                    <a:pt x="129692" y="194538"/>
                  </a:lnTo>
                  <a:lnTo>
                    <a:pt x="0" y="324383"/>
                  </a:lnTo>
                  <a:lnTo>
                    <a:pt x="275767" y="599871"/>
                  </a:lnTo>
                  <a:lnTo>
                    <a:pt x="746277" y="129832"/>
                  </a:lnTo>
                  <a:lnTo>
                    <a:pt x="616559" y="0"/>
                  </a:lnTo>
                  <a:close/>
                </a:path>
              </a:pathLst>
            </a:custGeom>
            <a:solidFill>
              <a:srgbClr val="FDC41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object 33">
            <a:extLst>
              <a:ext uri="{FF2B5EF4-FFF2-40B4-BE49-F238E27FC236}">
                <a16:creationId xmlns:a16="http://schemas.microsoft.com/office/drawing/2014/main" id="{C73B8B3A-E692-958A-2C16-5D1B00AF6077}"/>
              </a:ext>
            </a:extLst>
          </p:cNvPr>
          <p:cNvSpPr/>
          <p:nvPr/>
        </p:nvSpPr>
        <p:spPr>
          <a:xfrm>
            <a:off x="909855" y="3012457"/>
            <a:ext cx="474345" cy="483234"/>
          </a:xfrm>
          <a:custGeom>
            <a:avLst/>
            <a:gdLst/>
            <a:ahLst/>
            <a:cxnLst/>
            <a:rect l="l" t="t" r="r" b="b"/>
            <a:pathLst>
              <a:path w="474344" h="483235">
                <a:moveTo>
                  <a:pt x="474129" y="0"/>
                </a:moveTo>
                <a:lnTo>
                  <a:pt x="0" y="0"/>
                </a:lnTo>
                <a:lnTo>
                  <a:pt x="0" y="482777"/>
                </a:lnTo>
                <a:lnTo>
                  <a:pt x="474129" y="482777"/>
                </a:lnTo>
                <a:lnTo>
                  <a:pt x="474129" y="0"/>
                </a:lnTo>
                <a:close/>
              </a:path>
            </a:pathLst>
          </a:custGeom>
          <a:solidFill>
            <a:srgbClr val="F06680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8C1428B-0D3B-54D4-24D3-290C5327D642}"/>
              </a:ext>
            </a:extLst>
          </p:cNvPr>
          <p:cNvSpPr/>
          <p:nvPr/>
        </p:nvSpPr>
        <p:spPr>
          <a:xfrm>
            <a:off x="8441473" y="6634671"/>
            <a:ext cx="1476855" cy="5325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bject 37">
            <a:extLst>
              <a:ext uri="{FF2B5EF4-FFF2-40B4-BE49-F238E27FC236}">
                <a16:creationId xmlns:a16="http://schemas.microsoft.com/office/drawing/2014/main" id="{D57892F2-630F-FAEC-4DC7-16C678407DB7}"/>
              </a:ext>
            </a:extLst>
          </p:cNvPr>
          <p:cNvSpPr txBox="1"/>
          <p:nvPr/>
        </p:nvSpPr>
        <p:spPr>
          <a:xfrm>
            <a:off x="1008028" y="3017820"/>
            <a:ext cx="280035" cy="46166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GB" sz="29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7782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74166"/>
    </mc:Choice>
    <mc:Fallback xmlns="">
      <p:transition advTm="741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5" grpId="0"/>
      <p:bldP spid="49" grpId="0"/>
      <p:bldP spid="6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541"/>
            <a:ext cx="10693400" cy="7560309"/>
            <a:chOff x="0" y="12"/>
            <a:chExt cx="5256530" cy="7560309"/>
          </a:xfrm>
        </p:grpSpPr>
        <p:sp>
          <p:nvSpPr>
            <p:cNvPr id="3" name="object 3"/>
            <p:cNvSpPr/>
            <p:nvPr/>
          </p:nvSpPr>
          <p:spPr>
            <a:xfrm>
              <a:off x="0" y="12"/>
              <a:ext cx="5256530" cy="7560309"/>
            </a:xfrm>
            <a:custGeom>
              <a:avLst/>
              <a:gdLst/>
              <a:ahLst/>
              <a:cxnLst/>
              <a:rect l="l" t="t" r="r" b="b"/>
              <a:pathLst>
                <a:path w="5256530" h="7560309">
                  <a:moveTo>
                    <a:pt x="5256047" y="0"/>
                  </a:moveTo>
                  <a:lnTo>
                    <a:pt x="0" y="0"/>
                  </a:lnTo>
                  <a:lnTo>
                    <a:pt x="0" y="7559992"/>
                  </a:lnTo>
                  <a:lnTo>
                    <a:pt x="5256047" y="7559992"/>
                  </a:lnTo>
                  <a:lnTo>
                    <a:pt x="5256047" y="0"/>
                  </a:lnTo>
                  <a:close/>
                </a:path>
              </a:pathLst>
            </a:custGeom>
            <a:solidFill>
              <a:srgbClr val="FDC41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381000" y="380999"/>
              <a:ext cx="4494530" cy="6798309"/>
            </a:xfrm>
            <a:custGeom>
              <a:avLst/>
              <a:gdLst/>
              <a:ahLst/>
              <a:cxnLst/>
              <a:rect l="l" t="t" r="r" b="b"/>
              <a:pathLst>
                <a:path w="4494530" h="6798309">
                  <a:moveTo>
                    <a:pt x="4494060" y="0"/>
                  </a:moveTo>
                  <a:lnTo>
                    <a:pt x="0" y="0"/>
                  </a:lnTo>
                  <a:lnTo>
                    <a:pt x="0" y="6086805"/>
                  </a:lnTo>
                  <a:lnTo>
                    <a:pt x="0" y="6366205"/>
                  </a:lnTo>
                  <a:lnTo>
                    <a:pt x="0" y="6798018"/>
                  </a:lnTo>
                  <a:lnTo>
                    <a:pt x="3782860" y="6798018"/>
                  </a:lnTo>
                  <a:lnTo>
                    <a:pt x="3782860" y="6366205"/>
                  </a:lnTo>
                  <a:lnTo>
                    <a:pt x="4494060" y="6366205"/>
                  </a:lnTo>
                  <a:lnTo>
                    <a:pt x="4494060" y="6086805"/>
                  </a:lnTo>
                  <a:lnTo>
                    <a:pt x="44940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867558" y="2025961"/>
            <a:ext cx="208915" cy="47053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9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sz="2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970016" y="2268229"/>
            <a:ext cx="474345" cy="483234"/>
          </a:xfrm>
          <a:custGeom>
            <a:avLst/>
            <a:gdLst/>
            <a:ahLst/>
            <a:cxnLst/>
            <a:rect l="l" t="t" r="r" b="b"/>
            <a:pathLst>
              <a:path w="474344" h="483235">
                <a:moveTo>
                  <a:pt x="474129" y="0"/>
                </a:moveTo>
                <a:lnTo>
                  <a:pt x="0" y="0"/>
                </a:lnTo>
                <a:lnTo>
                  <a:pt x="0" y="482777"/>
                </a:lnTo>
                <a:lnTo>
                  <a:pt x="474129" y="482777"/>
                </a:lnTo>
                <a:lnTo>
                  <a:pt x="474129" y="0"/>
                </a:lnTo>
                <a:close/>
              </a:path>
            </a:pathLst>
          </a:custGeom>
          <a:solidFill>
            <a:srgbClr val="F06680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089569" y="2263242"/>
            <a:ext cx="280035" cy="47053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9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sz="2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1678984" y="3136431"/>
            <a:ext cx="280035" cy="1724035"/>
            <a:chOff x="1396619" y="4386198"/>
            <a:chExt cx="153035" cy="1016635"/>
          </a:xfrm>
        </p:grpSpPr>
        <p:sp>
          <p:nvSpPr>
            <p:cNvPr id="39" name="object 39"/>
            <p:cNvSpPr/>
            <p:nvPr/>
          </p:nvSpPr>
          <p:spPr>
            <a:xfrm>
              <a:off x="1396619" y="4386198"/>
              <a:ext cx="153035" cy="153035"/>
            </a:xfrm>
            <a:custGeom>
              <a:avLst/>
              <a:gdLst/>
              <a:ahLst/>
              <a:cxnLst/>
              <a:rect l="l" t="t" r="r" b="b"/>
              <a:pathLst>
                <a:path w="153034" h="153035">
                  <a:moveTo>
                    <a:pt x="152819" y="0"/>
                  </a:moveTo>
                  <a:lnTo>
                    <a:pt x="0" y="0"/>
                  </a:lnTo>
                  <a:lnTo>
                    <a:pt x="0" y="152819"/>
                  </a:lnTo>
                  <a:lnTo>
                    <a:pt x="152819" y="152819"/>
                  </a:lnTo>
                  <a:lnTo>
                    <a:pt x="152819" y="0"/>
                  </a:lnTo>
                  <a:close/>
                </a:path>
              </a:pathLst>
            </a:custGeom>
            <a:solidFill>
              <a:srgbClr val="412468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object 40"/>
            <p:cNvSpPr/>
            <p:nvPr/>
          </p:nvSpPr>
          <p:spPr>
            <a:xfrm>
              <a:off x="1421855" y="4421640"/>
              <a:ext cx="104775" cy="84455"/>
            </a:xfrm>
            <a:custGeom>
              <a:avLst/>
              <a:gdLst/>
              <a:ahLst/>
              <a:cxnLst/>
              <a:rect l="l" t="t" r="r" b="b"/>
              <a:pathLst>
                <a:path w="104775" h="84454">
                  <a:moveTo>
                    <a:pt x="86271" y="0"/>
                  </a:moveTo>
                  <a:lnTo>
                    <a:pt x="38582" y="47637"/>
                  </a:lnTo>
                  <a:lnTo>
                    <a:pt x="18148" y="27216"/>
                  </a:lnTo>
                  <a:lnTo>
                    <a:pt x="0" y="45389"/>
                  </a:lnTo>
                  <a:lnTo>
                    <a:pt x="38582" y="83934"/>
                  </a:lnTo>
                  <a:lnTo>
                    <a:pt x="104419" y="18173"/>
                  </a:lnTo>
                  <a:lnTo>
                    <a:pt x="8627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object 41"/>
            <p:cNvSpPr/>
            <p:nvPr/>
          </p:nvSpPr>
          <p:spPr>
            <a:xfrm>
              <a:off x="1396619" y="4602098"/>
              <a:ext cx="153035" cy="153035"/>
            </a:xfrm>
            <a:custGeom>
              <a:avLst/>
              <a:gdLst/>
              <a:ahLst/>
              <a:cxnLst/>
              <a:rect l="l" t="t" r="r" b="b"/>
              <a:pathLst>
                <a:path w="153034" h="153035">
                  <a:moveTo>
                    <a:pt x="152819" y="0"/>
                  </a:moveTo>
                  <a:lnTo>
                    <a:pt x="0" y="0"/>
                  </a:lnTo>
                  <a:lnTo>
                    <a:pt x="0" y="152819"/>
                  </a:lnTo>
                  <a:lnTo>
                    <a:pt x="152819" y="152819"/>
                  </a:lnTo>
                  <a:lnTo>
                    <a:pt x="152819" y="0"/>
                  </a:lnTo>
                  <a:close/>
                </a:path>
              </a:pathLst>
            </a:custGeom>
            <a:solidFill>
              <a:srgbClr val="412468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object 42"/>
            <p:cNvSpPr/>
            <p:nvPr/>
          </p:nvSpPr>
          <p:spPr>
            <a:xfrm>
              <a:off x="1421855" y="4637540"/>
              <a:ext cx="104775" cy="84455"/>
            </a:xfrm>
            <a:custGeom>
              <a:avLst/>
              <a:gdLst/>
              <a:ahLst/>
              <a:cxnLst/>
              <a:rect l="l" t="t" r="r" b="b"/>
              <a:pathLst>
                <a:path w="104775" h="84454">
                  <a:moveTo>
                    <a:pt x="86271" y="0"/>
                  </a:moveTo>
                  <a:lnTo>
                    <a:pt x="38582" y="47637"/>
                  </a:lnTo>
                  <a:lnTo>
                    <a:pt x="18148" y="27216"/>
                  </a:lnTo>
                  <a:lnTo>
                    <a:pt x="0" y="45389"/>
                  </a:lnTo>
                  <a:lnTo>
                    <a:pt x="38582" y="83934"/>
                  </a:lnTo>
                  <a:lnTo>
                    <a:pt x="104419" y="18173"/>
                  </a:lnTo>
                  <a:lnTo>
                    <a:pt x="8627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object 43"/>
            <p:cNvSpPr/>
            <p:nvPr/>
          </p:nvSpPr>
          <p:spPr>
            <a:xfrm>
              <a:off x="1396619" y="4817998"/>
              <a:ext cx="153035" cy="153035"/>
            </a:xfrm>
            <a:custGeom>
              <a:avLst/>
              <a:gdLst/>
              <a:ahLst/>
              <a:cxnLst/>
              <a:rect l="l" t="t" r="r" b="b"/>
              <a:pathLst>
                <a:path w="153034" h="153035">
                  <a:moveTo>
                    <a:pt x="152819" y="0"/>
                  </a:moveTo>
                  <a:lnTo>
                    <a:pt x="0" y="0"/>
                  </a:lnTo>
                  <a:lnTo>
                    <a:pt x="0" y="152819"/>
                  </a:lnTo>
                  <a:lnTo>
                    <a:pt x="152819" y="152819"/>
                  </a:lnTo>
                  <a:lnTo>
                    <a:pt x="152819" y="0"/>
                  </a:lnTo>
                  <a:close/>
                </a:path>
              </a:pathLst>
            </a:custGeom>
            <a:solidFill>
              <a:srgbClr val="412468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object 44"/>
            <p:cNvSpPr/>
            <p:nvPr/>
          </p:nvSpPr>
          <p:spPr>
            <a:xfrm>
              <a:off x="1421855" y="4853440"/>
              <a:ext cx="104775" cy="84455"/>
            </a:xfrm>
            <a:custGeom>
              <a:avLst/>
              <a:gdLst/>
              <a:ahLst/>
              <a:cxnLst/>
              <a:rect l="l" t="t" r="r" b="b"/>
              <a:pathLst>
                <a:path w="104775" h="84454">
                  <a:moveTo>
                    <a:pt x="86271" y="0"/>
                  </a:moveTo>
                  <a:lnTo>
                    <a:pt x="38582" y="47637"/>
                  </a:lnTo>
                  <a:lnTo>
                    <a:pt x="18148" y="27216"/>
                  </a:lnTo>
                  <a:lnTo>
                    <a:pt x="0" y="45389"/>
                  </a:lnTo>
                  <a:lnTo>
                    <a:pt x="38582" y="83934"/>
                  </a:lnTo>
                  <a:lnTo>
                    <a:pt x="104419" y="18173"/>
                  </a:lnTo>
                  <a:lnTo>
                    <a:pt x="8627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object 45"/>
            <p:cNvSpPr/>
            <p:nvPr/>
          </p:nvSpPr>
          <p:spPr>
            <a:xfrm>
              <a:off x="1396619" y="5033898"/>
              <a:ext cx="153035" cy="153035"/>
            </a:xfrm>
            <a:custGeom>
              <a:avLst/>
              <a:gdLst/>
              <a:ahLst/>
              <a:cxnLst/>
              <a:rect l="l" t="t" r="r" b="b"/>
              <a:pathLst>
                <a:path w="153034" h="153035">
                  <a:moveTo>
                    <a:pt x="152819" y="0"/>
                  </a:moveTo>
                  <a:lnTo>
                    <a:pt x="0" y="0"/>
                  </a:lnTo>
                  <a:lnTo>
                    <a:pt x="0" y="152819"/>
                  </a:lnTo>
                  <a:lnTo>
                    <a:pt x="152819" y="152819"/>
                  </a:lnTo>
                  <a:lnTo>
                    <a:pt x="152819" y="0"/>
                  </a:lnTo>
                  <a:close/>
                </a:path>
              </a:pathLst>
            </a:custGeom>
            <a:solidFill>
              <a:srgbClr val="412468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object 46"/>
            <p:cNvSpPr/>
            <p:nvPr/>
          </p:nvSpPr>
          <p:spPr>
            <a:xfrm>
              <a:off x="1421855" y="5069340"/>
              <a:ext cx="104775" cy="84455"/>
            </a:xfrm>
            <a:custGeom>
              <a:avLst/>
              <a:gdLst/>
              <a:ahLst/>
              <a:cxnLst/>
              <a:rect l="l" t="t" r="r" b="b"/>
              <a:pathLst>
                <a:path w="104775" h="84454">
                  <a:moveTo>
                    <a:pt x="86271" y="0"/>
                  </a:moveTo>
                  <a:lnTo>
                    <a:pt x="38582" y="47637"/>
                  </a:lnTo>
                  <a:lnTo>
                    <a:pt x="18148" y="27216"/>
                  </a:lnTo>
                  <a:lnTo>
                    <a:pt x="0" y="45389"/>
                  </a:lnTo>
                  <a:lnTo>
                    <a:pt x="38582" y="83934"/>
                  </a:lnTo>
                  <a:lnTo>
                    <a:pt x="104419" y="18173"/>
                  </a:lnTo>
                  <a:lnTo>
                    <a:pt x="8627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object 47"/>
            <p:cNvSpPr/>
            <p:nvPr/>
          </p:nvSpPr>
          <p:spPr>
            <a:xfrm>
              <a:off x="1396619" y="5249798"/>
              <a:ext cx="153035" cy="153035"/>
            </a:xfrm>
            <a:custGeom>
              <a:avLst/>
              <a:gdLst/>
              <a:ahLst/>
              <a:cxnLst/>
              <a:rect l="l" t="t" r="r" b="b"/>
              <a:pathLst>
                <a:path w="153034" h="153035">
                  <a:moveTo>
                    <a:pt x="152819" y="0"/>
                  </a:moveTo>
                  <a:lnTo>
                    <a:pt x="0" y="0"/>
                  </a:lnTo>
                  <a:lnTo>
                    <a:pt x="0" y="152819"/>
                  </a:lnTo>
                  <a:lnTo>
                    <a:pt x="152819" y="152819"/>
                  </a:lnTo>
                  <a:lnTo>
                    <a:pt x="152819" y="0"/>
                  </a:lnTo>
                  <a:close/>
                </a:path>
              </a:pathLst>
            </a:custGeom>
            <a:solidFill>
              <a:srgbClr val="412468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object 48"/>
            <p:cNvSpPr/>
            <p:nvPr/>
          </p:nvSpPr>
          <p:spPr>
            <a:xfrm>
              <a:off x="1421855" y="5285240"/>
              <a:ext cx="104775" cy="84455"/>
            </a:xfrm>
            <a:custGeom>
              <a:avLst/>
              <a:gdLst/>
              <a:ahLst/>
              <a:cxnLst/>
              <a:rect l="l" t="t" r="r" b="b"/>
              <a:pathLst>
                <a:path w="104775" h="84454">
                  <a:moveTo>
                    <a:pt x="86271" y="0"/>
                  </a:moveTo>
                  <a:lnTo>
                    <a:pt x="38582" y="47637"/>
                  </a:lnTo>
                  <a:lnTo>
                    <a:pt x="18148" y="27216"/>
                  </a:lnTo>
                  <a:lnTo>
                    <a:pt x="0" y="45389"/>
                  </a:lnTo>
                  <a:lnTo>
                    <a:pt x="38582" y="83934"/>
                  </a:lnTo>
                  <a:lnTo>
                    <a:pt x="104419" y="18173"/>
                  </a:lnTo>
                  <a:lnTo>
                    <a:pt x="8627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1517319" y="2146143"/>
            <a:ext cx="8266449" cy="1095364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marR="194945">
              <a:lnSpc>
                <a:spcPct val="121200"/>
              </a:lnSpc>
              <a:spcBef>
                <a:spcPts val="100"/>
              </a:spcBef>
            </a:pPr>
            <a:r>
              <a:rPr lang="en-GB" sz="2000" dirty="0">
                <a:solidFill>
                  <a:srgbClr val="412468"/>
                </a:solidFill>
                <a:latin typeface="Arial"/>
                <a:cs typeface="Arial"/>
              </a:rPr>
              <a:t>We will be taking</a:t>
            </a:r>
            <a:r>
              <a:rPr sz="2000" dirty="0">
                <a:solidFill>
                  <a:srgbClr val="412468"/>
                </a:solidFill>
                <a:latin typeface="Arial"/>
                <a:cs typeface="Arial"/>
              </a:rPr>
              <a:t> action to improve the recruitment, retention and development of workers over 50 from </a:t>
            </a:r>
            <a:r>
              <a:rPr sz="2000" b="1" dirty="0">
                <a:solidFill>
                  <a:srgbClr val="412468"/>
                </a:solidFill>
                <a:latin typeface="Arial"/>
                <a:cs typeface="Arial"/>
              </a:rPr>
              <a:t>one</a:t>
            </a:r>
            <a:r>
              <a:rPr sz="2000" dirty="0">
                <a:solidFill>
                  <a:srgbClr val="412468"/>
                </a:solidFill>
                <a:latin typeface="Arial"/>
                <a:cs typeface="Arial"/>
              </a:rPr>
              <a:t> of the following areas:</a:t>
            </a:r>
            <a:r>
              <a:rPr lang="en-GB" sz="2000" dirty="0">
                <a:solidFill>
                  <a:srgbClr val="412468"/>
                </a:solidFill>
                <a:latin typeface="Arial"/>
                <a:cs typeface="Arial"/>
              </a:rPr>
              <a:t>    	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1422652" y="1261541"/>
            <a:ext cx="2116252" cy="45719"/>
          </a:xfrm>
          <a:custGeom>
            <a:avLst/>
            <a:gdLst/>
            <a:ahLst/>
            <a:cxnLst/>
            <a:rect l="l" t="t" r="r" b="b"/>
            <a:pathLst>
              <a:path w="2199640" h="36194">
                <a:moveTo>
                  <a:pt x="2199601" y="0"/>
                </a:moveTo>
                <a:lnTo>
                  <a:pt x="0" y="0"/>
                </a:lnTo>
                <a:lnTo>
                  <a:pt x="0" y="36004"/>
                </a:lnTo>
                <a:lnTo>
                  <a:pt x="2199601" y="36004"/>
                </a:lnTo>
                <a:lnTo>
                  <a:pt x="2199601" y="0"/>
                </a:lnTo>
                <a:close/>
              </a:path>
            </a:pathLst>
          </a:custGeom>
          <a:solidFill>
            <a:srgbClr val="F06680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object 54"/>
          <p:cNvSpPr txBox="1">
            <a:spLocks noGrp="1"/>
          </p:cNvSpPr>
          <p:nvPr>
            <p:ph type="title"/>
          </p:nvPr>
        </p:nvSpPr>
        <p:spPr>
          <a:xfrm>
            <a:off x="1355749" y="768695"/>
            <a:ext cx="4706663" cy="474489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The </a:t>
            </a:r>
            <a:r>
              <a:rPr lang="en-US" dirty="0">
                <a:latin typeface="Arial"/>
                <a:cs typeface="Arial"/>
              </a:rPr>
              <a:t>Pledge we are taking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3351047" y="6470650"/>
            <a:ext cx="1905013" cy="1092212"/>
            <a:chOff x="3351047" y="6467805"/>
            <a:chExt cx="1905013" cy="1092212"/>
          </a:xfrm>
        </p:grpSpPr>
        <p:sp>
          <p:nvSpPr>
            <p:cNvPr id="56" name="object 56"/>
            <p:cNvSpPr/>
            <p:nvPr/>
          </p:nvSpPr>
          <p:spPr>
            <a:xfrm>
              <a:off x="3351060" y="6747205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812800" y="0"/>
                  </a:moveTo>
                  <a:lnTo>
                    <a:pt x="0" y="0"/>
                  </a:lnTo>
                  <a:lnTo>
                    <a:pt x="0" y="812800"/>
                  </a:lnTo>
                  <a:lnTo>
                    <a:pt x="812800" y="812800"/>
                  </a:lnTo>
                  <a:lnTo>
                    <a:pt x="812800" y="0"/>
                  </a:lnTo>
                  <a:close/>
                </a:path>
              </a:pathLst>
            </a:custGeom>
            <a:solidFill>
              <a:srgbClr val="D7E5E6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object 57"/>
            <p:cNvSpPr/>
            <p:nvPr/>
          </p:nvSpPr>
          <p:spPr>
            <a:xfrm>
              <a:off x="3351047" y="6747217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225806" y="0"/>
                  </a:moveTo>
                  <a:lnTo>
                    <a:pt x="0" y="0"/>
                  </a:lnTo>
                  <a:lnTo>
                    <a:pt x="0" y="397281"/>
                  </a:lnTo>
                  <a:lnTo>
                    <a:pt x="225806" y="0"/>
                  </a:lnTo>
                  <a:close/>
                </a:path>
                <a:path w="812800" h="812800">
                  <a:moveTo>
                    <a:pt x="683729" y="0"/>
                  </a:moveTo>
                  <a:lnTo>
                    <a:pt x="454063" y="0"/>
                  </a:lnTo>
                  <a:lnTo>
                    <a:pt x="0" y="797648"/>
                  </a:lnTo>
                  <a:lnTo>
                    <a:pt x="0" y="812787"/>
                  </a:lnTo>
                  <a:lnTo>
                    <a:pt x="221742" y="812787"/>
                  </a:lnTo>
                  <a:lnTo>
                    <a:pt x="683729" y="0"/>
                  </a:lnTo>
                  <a:close/>
                </a:path>
                <a:path w="812800" h="812800">
                  <a:moveTo>
                    <a:pt x="812800" y="177063"/>
                  </a:moveTo>
                  <a:lnTo>
                    <a:pt x="450913" y="812787"/>
                  </a:lnTo>
                  <a:lnTo>
                    <a:pt x="681278" y="812787"/>
                  </a:lnTo>
                  <a:lnTo>
                    <a:pt x="812800" y="581393"/>
                  </a:lnTo>
                  <a:lnTo>
                    <a:pt x="812800" y="177063"/>
                  </a:lnTo>
                  <a:close/>
                </a:path>
              </a:pathLst>
            </a:custGeom>
            <a:solidFill>
              <a:srgbClr val="7F5CA3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object 58"/>
            <p:cNvSpPr/>
            <p:nvPr/>
          </p:nvSpPr>
          <p:spPr>
            <a:xfrm>
              <a:off x="4163860" y="6467805"/>
              <a:ext cx="1092200" cy="1092200"/>
            </a:xfrm>
            <a:custGeom>
              <a:avLst/>
              <a:gdLst/>
              <a:ahLst/>
              <a:cxnLst/>
              <a:rect l="l" t="t" r="r" b="b"/>
              <a:pathLst>
                <a:path w="1092200" h="1092200">
                  <a:moveTo>
                    <a:pt x="1092200" y="0"/>
                  </a:moveTo>
                  <a:lnTo>
                    <a:pt x="0" y="0"/>
                  </a:lnTo>
                  <a:lnTo>
                    <a:pt x="0" y="1092200"/>
                  </a:lnTo>
                  <a:lnTo>
                    <a:pt x="1092200" y="1092200"/>
                  </a:lnTo>
                  <a:lnTo>
                    <a:pt x="1092200" y="0"/>
                  </a:lnTo>
                  <a:close/>
                </a:path>
              </a:pathLst>
            </a:custGeom>
            <a:solidFill>
              <a:srgbClr val="F06680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object 59"/>
            <p:cNvSpPr/>
            <p:nvPr/>
          </p:nvSpPr>
          <p:spPr>
            <a:xfrm>
              <a:off x="4344225" y="6721138"/>
              <a:ext cx="746760" cy="600075"/>
            </a:xfrm>
            <a:custGeom>
              <a:avLst/>
              <a:gdLst/>
              <a:ahLst/>
              <a:cxnLst/>
              <a:rect l="l" t="t" r="r" b="b"/>
              <a:pathLst>
                <a:path w="746760" h="600075">
                  <a:moveTo>
                    <a:pt x="616559" y="0"/>
                  </a:moveTo>
                  <a:lnTo>
                    <a:pt x="275767" y="340461"/>
                  </a:lnTo>
                  <a:lnTo>
                    <a:pt x="129692" y="194538"/>
                  </a:lnTo>
                  <a:lnTo>
                    <a:pt x="0" y="324383"/>
                  </a:lnTo>
                  <a:lnTo>
                    <a:pt x="275767" y="599871"/>
                  </a:lnTo>
                  <a:lnTo>
                    <a:pt x="746277" y="129832"/>
                  </a:lnTo>
                  <a:lnTo>
                    <a:pt x="616559" y="0"/>
                  </a:lnTo>
                  <a:close/>
                </a:path>
              </a:pathLst>
            </a:custGeom>
            <a:solidFill>
              <a:srgbClr val="FDC41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A8C1428B-0D3B-54D4-24D3-290C5327D642}"/>
              </a:ext>
            </a:extLst>
          </p:cNvPr>
          <p:cNvSpPr/>
          <p:nvPr/>
        </p:nvSpPr>
        <p:spPr>
          <a:xfrm>
            <a:off x="8441473" y="6634671"/>
            <a:ext cx="1476855" cy="5325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bject 50"/>
          <p:cNvSpPr txBox="1"/>
          <p:nvPr/>
        </p:nvSpPr>
        <p:spPr>
          <a:xfrm>
            <a:off x="5347102" y="4965236"/>
            <a:ext cx="4343485" cy="2205732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marR="5080">
              <a:lnSpc>
                <a:spcPct val="121200"/>
              </a:lnSpc>
              <a:spcBef>
                <a:spcPts val="100"/>
              </a:spcBef>
            </a:pPr>
            <a:r>
              <a:rPr sz="2400" dirty="0">
                <a:solidFill>
                  <a:srgbClr val="412468"/>
                </a:solidFill>
                <a:latin typeface="Arial"/>
                <a:cs typeface="Arial"/>
              </a:rPr>
              <a:t>We will commit to take action in </a:t>
            </a:r>
            <a:r>
              <a:rPr sz="2400" b="1" dirty="0">
                <a:solidFill>
                  <a:srgbClr val="412468"/>
                </a:solidFill>
                <a:latin typeface="Arial"/>
                <a:cs typeface="Arial"/>
              </a:rPr>
              <a:t>at least one area</a:t>
            </a:r>
            <a:r>
              <a:rPr sz="2400" dirty="0">
                <a:solidFill>
                  <a:srgbClr val="412468"/>
                </a:solidFill>
                <a:latin typeface="Arial"/>
                <a:cs typeface="Arial"/>
              </a:rPr>
              <a:t> every year and will report back on our activities and achievements annually.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A914701-9E1C-9BC3-8728-5F4E616DB967}"/>
              </a:ext>
            </a:extLst>
          </p:cNvPr>
          <p:cNvSpPr txBox="1"/>
          <p:nvPr/>
        </p:nvSpPr>
        <p:spPr>
          <a:xfrm>
            <a:off x="2135812" y="3010279"/>
            <a:ext cx="6244864" cy="2282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194945">
              <a:lnSpc>
                <a:spcPct val="121200"/>
              </a:lnSpc>
              <a:spcBef>
                <a:spcPts val="100"/>
              </a:spcBef>
            </a:pPr>
            <a:r>
              <a:rPr lang="en-GB" sz="2000">
                <a:solidFill>
                  <a:srgbClr val="412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an age-friendly culture </a:t>
            </a:r>
          </a:p>
          <a:p>
            <a:pPr marL="12700" marR="194945">
              <a:lnSpc>
                <a:spcPct val="121200"/>
              </a:lnSpc>
              <a:spcBef>
                <a:spcPts val="100"/>
              </a:spcBef>
            </a:pPr>
            <a:r>
              <a:rPr lang="en-GB" sz="2000">
                <a:solidFill>
                  <a:srgbClr val="412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Hire age-positively</a:t>
            </a:r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94945">
              <a:lnSpc>
                <a:spcPct val="121200"/>
              </a:lnSpc>
              <a:spcBef>
                <a:spcPts val="100"/>
              </a:spcBef>
            </a:pPr>
            <a:r>
              <a:rPr lang="en-GB" sz="2000">
                <a:solidFill>
                  <a:srgbClr val="412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flexible about flexible working </a:t>
            </a:r>
          </a:p>
          <a:p>
            <a:pPr marL="12700" marR="194945">
              <a:lnSpc>
                <a:spcPct val="121200"/>
              </a:lnSpc>
              <a:spcBef>
                <a:spcPts val="100"/>
              </a:spcBef>
            </a:pPr>
            <a:r>
              <a:rPr lang="en-GB" sz="2000">
                <a:solidFill>
                  <a:srgbClr val="412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Encourage career development at all ages </a:t>
            </a:r>
          </a:p>
          <a:p>
            <a:pPr marL="12700" marR="194945">
              <a:lnSpc>
                <a:spcPct val="121200"/>
              </a:lnSpc>
              <a:spcBef>
                <a:spcPts val="100"/>
              </a:spcBef>
            </a:pPr>
            <a:r>
              <a:rPr lang="en-GB" sz="2000">
                <a:solidFill>
                  <a:srgbClr val="412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 everyone has the health support they need</a:t>
            </a:r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0589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74166"/>
    </mc:Choice>
    <mc:Fallback xmlns="">
      <p:transition advTm="741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/>
      <p:bldP spid="49" grpId="0"/>
      <p:bldP spid="50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B07324-CD9F-F11A-A8D0-9BA877A6EE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A00A8-E9F2-04E8-6292-B096970C9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624" y="633315"/>
            <a:ext cx="6190281" cy="1102968"/>
          </a:xfrm>
        </p:spPr>
        <p:txBody>
          <a:bodyPr/>
          <a:lstStyle/>
          <a:p>
            <a:r>
              <a:rPr lang="en-GB" sz="4000" b="1" dirty="0"/>
              <a:t>What we’re doing — next steps</a:t>
            </a:r>
            <a:br>
              <a:rPr lang="en-GB" sz="3600" b="1" dirty="0"/>
            </a:br>
            <a:endParaRPr lang="en-GB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5A18F-F9B6-2E6A-70CB-EA58CDFE2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811" y="1743067"/>
            <a:ext cx="9131198" cy="4719756"/>
          </a:xfrm>
        </p:spPr>
        <p:txBody>
          <a:bodyPr/>
          <a:lstStyle/>
          <a:p>
            <a:pPr marL="0" indent="0">
              <a:buNone/>
            </a:pPr>
            <a:r>
              <a:rPr lang="en-GB" sz="2400" i="1" dirty="0">
                <a:latin typeface="Arial"/>
                <a:cs typeface="Arial"/>
              </a:rPr>
              <a:t>Edit this slide so it is relevant to your organisation. You could:</a:t>
            </a:r>
          </a:p>
          <a:p>
            <a:pPr marL="0" indent="0">
              <a:buNone/>
            </a:pPr>
            <a:endParaRPr lang="en-GB" sz="2400" i="1" dirty="0">
              <a:latin typeface="Arial"/>
              <a:cs typeface="Arial"/>
            </a:endParaRPr>
          </a:p>
          <a:p>
            <a:pPr marL="457200" indent="-457200"/>
            <a:r>
              <a:rPr lang="en-GB" sz="2400" i="1" dirty="0">
                <a:latin typeface="Arial"/>
                <a:cs typeface="Arial"/>
              </a:rPr>
              <a:t>List actions you intend to take in the short- to medium-term to become more age-friendly.</a:t>
            </a:r>
            <a:endParaRPr lang="en-GB" sz="2400">
              <a:cs typeface="Arial"/>
            </a:endParaRPr>
          </a:p>
          <a:p>
            <a:pPr marL="457200" indent="-457200"/>
            <a:r>
              <a:rPr lang="en-GB" sz="2400" i="1" dirty="0">
                <a:latin typeface="Arial"/>
                <a:cs typeface="Arial"/>
              </a:rPr>
              <a:t>Mention longer-term goals if relevant.</a:t>
            </a:r>
            <a:endParaRPr lang="en-GB" sz="2400" i="1" dirty="0">
              <a:cs typeface="Arial"/>
            </a:endParaRPr>
          </a:p>
          <a:p>
            <a:pPr marL="457200" indent="-457200"/>
            <a:r>
              <a:rPr lang="en-GB" sz="2400" i="1" dirty="0">
                <a:cs typeface="Arial"/>
              </a:rPr>
              <a:t>If you have already started to take action, list it here.</a:t>
            </a:r>
          </a:p>
          <a:p>
            <a:pPr marL="457200" indent="-457200"/>
            <a:r>
              <a:rPr lang="en-GB" sz="2400" i="1" dirty="0">
                <a:cs typeface="Arial"/>
              </a:rPr>
              <a:t>Talk about ways that people</a:t>
            </a:r>
            <a:r>
              <a:rPr lang="en-GB" sz="3200" i="1" dirty="0">
                <a:cs typeface="Arial"/>
              </a:rPr>
              <a:t> </a:t>
            </a:r>
            <a:r>
              <a:rPr lang="en-GB" sz="2400" i="1" dirty="0">
                <a:cs typeface="Arial"/>
              </a:rPr>
              <a:t>can get involved with supporting this work.</a:t>
            </a:r>
          </a:p>
          <a:p>
            <a:pPr marL="0" indent="0">
              <a:buNone/>
            </a:pPr>
            <a:endParaRPr lang="en-GB" sz="3200" i="1" dirty="0">
              <a:solidFill>
                <a:srgbClr val="7F5CA3"/>
              </a:solidFill>
              <a:cs typeface="Arial"/>
            </a:endParaRPr>
          </a:p>
          <a:p>
            <a:pPr marL="0" indent="0">
              <a:buNone/>
            </a:pPr>
            <a:endParaRPr lang="en-GB" b="1" dirty="0">
              <a:cs typeface="Arial"/>
            </a:endParaRPr>
          </a:p>
          <a:p>
            <a:endParaRPr lang="en-GB" dirty="0">
              <a:cs typeface="Arial"/>
            </a:endParaRPr>
          </a:p>
          <a:p>
            <a:pPr marL="0" indent="0">
              <a:buNone/>
            </a:pPr>
            <a:endParaRPr lang="en-GB" dirty="0">
              <a:cs typeface="Arial"/>
            </a:endParaRPr>
          </a:p>
        </p:txBody>
      </p:sp>
      <p:grpSp>
        <p:nvGrpSpPr>
          <p:cNvPr id="4" name="object 13">
            <a:extLst>
              <a:ext uri="{FF2B5EF4-FFF2-40B4-BE49-F238E27FC236}">
                <a16:creationId xmlns:a16="http://schemas.microsoft.com/office/drawing/2014/main" id="{C6F193AD-43F1-3583-E738-843899C6F89D}"/>
              </a:ext>
            </a:extLst>
          </p:cNvPr>
          <p:cNvGrpSpPr/>
          <p:nvPr/>
        </p:nvGrpSpPr>
        <p:grpSpPr>
          <a:xfrm>
            <a:off x="7161402" y="12"/>
            <a:ext cx="3530600" cy="1270000"/>
            <a:chOff x="7161402" y="12"/>
            <a:chExt cx="3530600" cy="1270000"/>
          </a:xfrm>
        </p:grpSpPr>
        <p:sp>
          <p:nvSpPr>
            <p:cNvPr id="5" name="object 14">
              <a:extLst>
                <a:ext uri="{FF2B5EF4-FFF2-40B4-BE49-F238E27FC236}">
                  <a16:creationId xmlns:a16="http://schemas.microsoft.com/office/drawing/2014/main" id="{E376F306-F7D1-2901-C85E-E08DF2C0EDAD}"/>
                </a:ext>
              </a:extLst>
            </p:cNvPr>
            <p:cNvSpPr/>
            <p:nvPr/>
          </p:nvSpPr>
          <p:spPr>
            <a:xfrm>
              <a:off x="9422002" y="12"/>
              <a:ext cx="1270000" cy="1270000"/>
            </a:xfrm>
            <a:custGeom>
              <a:avLst/>
              <a:gdLst/>
              <a:ahLst/>
              <a:cxnLst/>
              <a:rect l="l" t="t" r="r" b="b"/>
              <a:pathLst>
                <a:path w="1270000" h="1270000">
                  <a:moveTo>
                    <a:pt x="1270000" y="0"/>
                  </a:moveTo>
                  <a:lnTo>
                    <a:pt x="0" y="0"/>
                  </a:lnTo>
                  <a:lnTo>
                    <a:pt x="0" y="1270000"/>
                  </a:lnTo>
                  <a:lnTo>
                    <a:pt x="1270000" y="1270000"/>
                  </a:lnTo>
                  <a:lnTo>
                    <a:pt x="1270000" y="0"/>
                  </a:lnTo>
                  <a:close/>
                </a:path>
              </a:pathLst>
            </a:custGeom>
            <a:solidFill>
              <a:srgbClr val="412468"/>
            </a:solidFill>
          </p:spPr>
          <p:txBody>
            <a:bodyPr wrap="square" lIns="0" tIns="0" rIns="0" bIns="0" rtlCol="0">
              <a:noAutofit/>
            </a:bodyPr>
            <a:lstStyle>
              <a:defPPr>
                <a:defRPr kern="0"/>
              </a:defPPr>
            </a:lstStyle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object 15">
              <a:extLst>
                <a:ext uri="{FF2B5EF4-FFF2-40B4-BE49-F238E27FC236}">
                  <a16:creationId xmlns:a16="http://schemas.microsoft.com/office/drawing/2014/main" id="{D4596EAA-64C0-9E1E-FCB0-A6804F6B84AE}"/>
                </a:ext>
              </a:extLst>
            </p:cNvPr>
            <p:cNvSpPr/>
            <p:nvPr/>
          </p:nvSpPr>
          <p:spPr>
            <a:xfrm>
              <a:off x="9611366" y="189362"/>
              <a:ext cx="891540" cy="891540"/>
            </a:xfrm>
            <a:custGeom>
              <a:avLst/>
              <a:gdLst/>
              <a:ahLst/>
              <a:cxnLst/>
              <a:rect l="l" t="t" r="r" b="b"/>
              <a:pathLst>
                <a:path w="891540" h="891540">
                  <a:moveTo>
                    <a:pt x="445630" y="0"/>
                  </a:moveTo>
                  <a:lnTo>
                    <a:pt x="397074" y="2615"/>
                  </a:lnTo>
                  <a:lnTo>
                    <a:pt x="350032" y="10279"/>
                  </a:lnTo>
                  <a:lnTo>
                    <a:pt x="304777" y="22719"/>
                  </a:lnTo>
                  <a:lnTo>
                    <a:pt x="261580" y="39666"/>
                  </a:lnTo>
                  <a:lnTo>
                    <a:pt x="220712" y="60845"/>
                  </a:lnTo>
                  <a:lnTo>
                    <a:pt x="182447" y="85985"/>
                  </a:lnTo>
                  <a:lnTo>
                    <a:pt x="147055" y="114815"/>
                  </a:lnTo>
                  <a:lnTo>
                    <a:pt x="114809" y="147062"/>
                  </a:lnTo>
                  <a:lnTo>
                    <a:pt x="85981" y="182455"/>
                  </a:lnTo>
                  <a:lnTo>
                    <a:pt x="60841" y="220722"/>
                  </a:lnTo>
                  <a:lnTo>
                    <a:pt x="39663" y="261590"/>
                  </a:lnTo>
                  <a:lnTo>
                    <a:pt x="22718" y="304788"/>
                  </a:lnTo>
                  <a:lnTo>
                    <a:pt x="10278" y="350044"/>
                  </a:lnTo>
                  <a:lnTo>
                    <a:pt x="2614" y="397086"/>
                  </a:lnTo>
                  <a:lnTo>
                    <a:pt x="0" y="445643"/>
                  </a:lnTo>
                  <a:lnTo>
                    <a:pt x="2614" y="494199"/>
                  </a:lnTo>
                  <a:lnTo>
                    <a:pt x="10278" y="541241"/>
                  </a:lnTo>
                  <a:lnTo>
                    <a:pt x="22718" y="586497"/>
                  </a:lnTo>
                  <a:lnTo>
                    <a:pt x="39663" y="629695"/>
                  </a:lnTo>
                  <a:lnTo>
                    <a:pt x="60841" y="670563"/>
                  </a:lnTo>
                  <a:lnTo>
                    <a:pt x="85981" y="708830"/>
                  </a:lnTo>
                  <a:lnTo>
                    <a:pt x="114809" y="744223"/>
                  </a:lnTo>
                  <a:lnTo>
                    <a:pt x="147055" y="776470"/>
                  </a:lnTo>
                  <a:lnTo>
                    <a:pt x="182447" y="805300"/>
                  </a:lnTo>
                  <a:lnTo>
                    <a:pt x="220712" y="830440"/>
                  </a:lnTo>
                  <a:lnTo>
                    <a:pt x="261580" y="851619"/>
                  </a:lnTo>
                  <a:lnTo>
                    <a:pt x="304777" y="868566"/>
                  </a:lnTo>
                  <a:lnTo>
                    <a:pt x="350032" y="881006"/>
                  </a:lnTo>
                  <a:lnTo>
                    <a:pt x="397074" y="888670"/>
                  </a:lnTo>
                  <a:lnTo>
                    <a:pt x="445630" y="891286"/>
                  </a:lnTo>
                  <a:lnTo>
                    <a:pt x="494186" y="888670"/>
                  </a:lnTo>
                  <a:lnTo>
                    <a:pt x="541228" y="881006"/>
                  </a:lnTo>
                  <a:lnTo>
                    <a:pt x="586483" y="868566"/>
                  </a:lnTo>
                  <a:lnTo>
                    <a:pt x="629680" y="851619"/>
                  </a:lnTo>
                  <a:lnTo>
                    <a:pt x="670547" y="830440"/>
                  </a:lnTo>
                  <a:lnTo>
                    <a:pt x="708813" y="805300"/>
                  </a:lnTo>
                  <a:lnTo>
                    <a:pt x="744204" y="776470"/>
                  </a:lnTo>
                  <a:lnTo>
                    <a:pt x="776450" y="744223"/>
                  </a:lnTo>
                  <a:lnTo>
                    <a:pt x="805279" y="708830"/>
                  </a:lnTo>
                  <a:lnTo>
                    <a:pt x="830418" y="670563"/>
                  </a:lnTo>
                  <a:lnTo>
                    <a:pt x="851596" y="629695"/>
                  </a:lnTo>
                  <a:lnTo>
                    <a:pt x="868541" y="586497"/>
                  </a:lnTo>
                  <a:lnTo>
                    <a:pt x="880982" y="541241"/>
                  </a:lnTo>
                  <a:lnTo>
                    <a:pt x="888645" y="494199"/>
                  </a:lnTo>
                  <a:lnTo>
                    <a:pt x="891260" y="445643"/>
                  </a:lnTo>
                  <a:lnTo>
                    <a:pt x="888645" y="397086"/>
                  </a:lnTo>
                  <a:lnTo>
                    <a:pt x="880982" y="350044"/>
                  </a:lnTo>
                  <a:lnTo>
                    <a:pt x="868541" y="304788"/>
                  </a:lnTo>
                  <a:lnTo>
                    <a:pt x="851596" y="261590"/>
                  </a:lnTo>
                  <a:lnTo>
                    <a:pt x="830418" y="220722"/>
                  </a:lnTo>
                  <a:lnTo>
                    <a:pt x="805279" y="182455"/>
                  </a:lnTo>
                  <a:lnTo>
                    <a:pt x="776450" y="147062"/>
                  </a:lnTo>
                  <a:lnTo>
                    <a:pt x="744204" y="114815"/>
                  </a:lnTo>
                  <a:lnTo>
                    <a:pt x="708813" y="85985"/>
                  </a:lnTo>
                  <a:lnTo>
                    <a:pt x="670547" y="60845"/>
                  </a:lnTo>
                  <a:lnTo>
                    <a:pt x="629680" y="39666"/>
                  </a:lnTo>
                  <a:lnTo>
                    <a:pt x="586483" y="22719"/>
                  </a:lnTo>
                  <a:lnTo>
                    <a:pt x="541228" y="10279"/>
                  </a:lnTo>
                  <a:lnTo>
                    <a:pt x="494186" y="2615"/>
                  </a:lnTo>
                  <a:lnTo>
                    <a:pt x="445630" y="0"/>
                  </a:lnTo>
                  <a:close/>
                </a:path>
              </a:pathLst>
            </a:custGeom>
            <a:solidFill>
              <a:srgbClr val="F06680"/>
            </a:solidFill>
          </p:spPr>
          <p:txBody>
            <a:bodyPr wrap="square" lIns="0" tIns="0" rIns="0" bIns="0" rtlCol="0">
              <a:noAutofit/>
            </a:bodyPr>
            <a:lstStyle>
              <a:defPPr>
                <a:defRPr kern="0"/>
              </a:defPPr>
            </a:lstStyle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object 16">
              <a:extLst>
                <a:ext uri="{FF2B5EF4-FFF2-40B4-BE49-F238E27FC236}">
                  <a16:creationId xmlns:a16="http://schemas.microsoft.com/office/drawing/2014/main" id="{CAD9824A-2BB7-0B13-A50E-CA11777AF9AE}"/>
                </a:ext>
              </a:extLst>
            </p:cNvPr>
            <p:cNvSpPr/>
            <p:nvPr/>
          </p:nvSpPr>
          <p:spPr>
            <a:xfrm>
              <a:off x="9968741" y="379289"/>
              <a:ext cx="278765" cy="481330"/>
            </a:xfrm>
            <a:custGeom>
              <a:avLst/>
              <a:gdLst/>
              <a:ahLst/>
              <a:cxnLst/>
              <a:rect l="l" t="t" r="r" b="b"/>
              <a:pathLst>
                <a:path w="278765" h="481330">
                  <a:moveTo>
                    <a:pt x="118478" y="0"/>
                  </a:moveTo>
                  <a:lnTo>
                    <a:pt x="42722" y="0"/>
                  </a:lnTo>
                  <a:lnTo>
                    <a:pt x="42722" y="191643"/>
                  </a:lnTo>
                  <a:lnTo>
                    <a:pt x="25326" y="204146"/>
                  </a:lnTo>
                  <a:lnTo>
                    <a:pt x="11831" y="220741"/>
                  </a:lnTo>
                  <a:lnTo>
                    <a:pt x="3101" y="240570"/>
                  </a:lnTo>
                  <a:lnTo>
                    <a:pt x="0" y="262775"/>
                  </a:lnTo>
                  <a:lnTo>
                    <a:pt x="6333" y="294149"/>
                  </a:lnTo>
                  <a:lnTo>
                    <a:pt x="23604" y="319771"/>
                  </a:lnTo>
                  <a:lnTo>
                    <a:pt x="49222" y="337047"/>
                  </a:lnTo>
                  <a:lnTo>
                    <a:pt x="80594" y="343382"/>
                  </a:lnTo>
                  <a:lnTo>
                    <a:pt x="86741" y="343065"/>
                  </a:lnTo>
                  <a:lnTo>
                    <a:pt x="225196" y="481304"/>
                  </a:lnTo>
                  <a:lnTo>
                    <a:pt x="278726" y="427697"/>
                  </a:lnTo>
                  <a:lnTo>
                    <a:pt x="151638" y="300812"/>
                  </a:lnTo>
                  <a:lnTo>
                    <a:pt x="155696" y="292025"/>
                  </a:lnTo>
                  <a:lnTo>
                    <a:pt x="158694" y="282708"/>
                  </a:lnTo>
                  <a:lnTo>
                    <a:pt x="160551" y="272933"/>
                  </a:lnTo>
                  <a:lnTo>
                    <a:pt x="161188" y="262775"/>
                  </a:lnTo>
                  <a:lnTo>
                    <a:pt x="158088" y="240572"/>
                  </a:lnTo>
                  <a:lnTo>
                    <a:pt x="149363" y="220748"/>
                  </a:lnTo>
                  <a:lnTo>
                    <a:pt x="135872" y="204157"/>
                  </a:lnTo>
                  <a:lnTo>
                    <a:pt x="118478" y="191655"/>
                  </a:lnTo>
                  <a:lnTo>
                    <a:pt x="11847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noAutofit/>
            </a:bodyPr>
            <a:lstStyle>
              <a:defPPr>
                <a:defRPr kern="0"/>
              </a:defPPr>
            </a:lstStyle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object 17">
              <a:extLst>
                <a:ext uri="{FF2B5EF4-FFF2-40B4-BE49-F238E27FC236}">
                  <a16:creationId xmlns:a16="http://schemas.microsoft.com/office/drawing/2014/main" id="{A032F448-40E7-9B5E-6F2B-BF848D97E58B}"/>
                </a:ext>
              </a:extLst>
            </p:cNvPr>
            <p:cNvSpPr/>
            <p:nvPr/>
          </p:nvSpPr>
          <p:spPr>
            <a:xfrm>
              <a:off x="8152002" y="12"/>
              <a:ext cx="1270000" cy="1270000"/>
            </a:xfrm>
            <a:custGeom>
              <a:avLst/>
              <a:gdLst/>
              <a:ahLst/>
              <a:cxnLst/>
              <a:rect l="l" t="t" r="r" b="b"/>
              <a:pathLst>
                <a:path w="1270000" h="1270000">
                  <a:moveTo>
                    <a:pt x="1270000" y="0"/>
                  </a:moveTo>
                  <a:lnTo>
                    <a:pt x="0" y="0"/>
                  </a:lnTo>
                  <a:lnTo>
                    <a:pt x="0" y="1270000"/>
                  </a:lnTo>
                  <a:lnTo>
                    <a:pt x="1270000" y="1270000"/>
                  </a:lnTo>
                  <a:lnTo>
                    <a:pt x="1270000" y="0"/>
                  </a:lnTo>
                  <a:close/>
                </a:path>
              </a:pathLst>
            </a:custGeom>
            <a:solidFill>
              <a:srgbClr val="FDC41F"/>
            </a:solidFill>
          </p:spPr>
          <p:txBody>
            <a:bodyPr wrap="square" lIns="0" tIns="0" rIns="0" bIns="0" rtlCol="0">
              <a:noAutofit/>
            </a:bodyPr>
            <a:lstStyle>
              <a:defPPr>
                <a:defRPr kern="0"/>
              </a:defPPr>
            </a:lstStyle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object 18">
              <a:extLst>
                <a:ext uri="{FF2B5EF4-FFF2-40B4-BE49-F238E27FC236}">
                  <a16:creationId xmlns:a16="http://schemas.microsoft.com/office/drawing/2014/main" id="{940A522F-B4C2-1A2C-F083-D6833ADECC11}"/>
                </a:ext>
              </a:extLst>
            </p:cNvPr>
            <p:cNvSpPr/>
            <p:nvPr/>
          </p:nvSpPr>
          <p:spPr>
            <a:xfrm>
              <a:off x="8297093" y="145092"/>
              <a:ext cx="979805" cy="980440"/>
            </a:xfrm>
            <a:custGeom>
              <a:avLst/>
              <a:gdLst/>
              <a:ahLst/>
              <a:cxnLst/>
              <a:rect l="l" t="t" r="r" b="b"/>
              <a:pathLst>
                <a:path w="979804" h="980440">
                  <a:moveTo>
                    <a:pt x="489902" y="0"/>
                  </a:moveTo>
                  <a:lnTo>
                    <a:pt x="442720" y="2242"/>
                  </a:lnTo>
                  <a:lnTo>
                    <a:pt x="396807" y="8834"/>
                  </a:lnTo>
                  <a:lnTo>
                    <a:pt x="352368" y="19569"/>
                  </a:lnTo>
                  <a:lnTo>
                    <a:pt x="309610" y="34242"/>
                  </a:lnTo>
                  <a:lnTo>
                    <a:pt x="268736" y="52647"/>
                  </a:lnTo>
                  <a:lnTo>
                    <a:pt x="229952" y="74580"/>
                  </a:lnTo>
                  <a:lnTo>
                    <a:pt x="193464" y="99835"/>
                  </a:lnTo>
                  <a:lnTo>
                    <a:pt x="159477" y="128206"/>
                  </a:lnTo>
                  <a:lnTo>
                    <a:pt x="128196" y="159489"/>
                  </a:lnTo>
                  <a:lnTo>
                    <a:pt x="99827" y="193478"/>
                  </a:lnTo>
                  <a:lnTo>
                    <a:pt x="74573" y="229967"/>
                  </a:lnTo>
                  <a:lnTo>
                    <a:pt x="52642" y="268752"/>
                  </a:lnTo>
                  <a:lnTo>
                    <a:pt x="34238" y="309626"/>
                  </a:lnTo>
                  <a:lnTo>
                    <a:pt x="19567" y="352385"/>
                  </a:lnTo>
                  <a:lnTo>
                    <a:pt x="8833" y="396823"/>
                  </a:lnTo>
                  <a:lnTo>
                    <a:pt x="2242" y="442734"/>
                  </a:lnTo>
                  <a:lnTo>
                    <a:pt x="0" y="489915"/>
                  </a:lnTo>
                  <a:lnTo>
                    <a:pt x="2242" y="537095"/>
                  </a:lnTo>
                  <a:lnTo>
                    <a:pt x="8833" y="583006"/>
                  </a:lnTo>
                  <a:lnTo>
                    <a:pt x="19567" y="627444"/>
                  </a:lnTo>
                  <a:lnTo>
                    <a:pt x="34238" y="670202"/>
                  </a:lnTo>
                  <a:lnTo>
                    <a:pt x="52642" y="711075"/>
                  </a:lnTo>
                  <a:lnTo>
                    <a:pt x="74573" y="749859"/>
                  </a:lnTo>
                  <a:lnTo>
                    <a:pt x="99827" y="786347"/>
                  </a:lnTo>
                  <a:lnTo>
                    <a:pt x="128196" y="820334"/>
                  </a:lnTo>
                  <a:lnTo>
                    <a:pt x="159477" y="851616"/>
                  </a:lnTo>
                  <a:lnTo>
                    <a:pt x="193464" y="879986"/>
                  </a:lnTo>
                  <a:lnTo>
                    <a:pt x="229952" y="905240"/>
                  </a:lnTo>
                  <a:lnTo>
                    <a:pt x="268736" y="927172"/>
                  </a:lnTo>
                  <a:lnTo>
                    <a:pt x="309610" y="945577"/>
                  </a:lnTo>
                  <a:lnTo>
                    <a:pt x="352368" y="960249"/>
                  </a:lnTo>
                  <a:lnTo>
                    <a:pt x="396807" y="970983"/>
                  </a:lnTo>
                  <a:lnTo>
                    <a:pt x="442720" y="977575"/>
                  </a:lnTo>
                  <a:lnTo>
                    <a:pt x="489902" y="979817"/>
                  </a:lnTo>
                  <a:lnTo>
                    <a:pt x="537084" y="977575"/>
                  </a:lnTo>
                  <a:lnTo>
                    <a:pt x="582997" y="970983"/>
                  </a:lnTo>
                  <a:lnTo>
                    <a:pt x="627436" y="960249"/>
                  </a:lnTo>
                  <a:lnTo>
                    <a:pt x="670194" y="945577"/>
                  </a:lnTo>
                  <a:lnTo>
                    <a:pt x="711068" y="927172"/>
                  </a:lnTo>
                  <a:lnTo>
                    <a:pt x="749852" y="905240"/>
                  </a:lnTo>
                  <a:lnTo>
                    <a:pt x="786340" y="879986"/>
                  </a:lnTo>
                  <a:lnTo>
                    <a:pt x="820327" y="851616"/>
                  </a:lnTo>
                  <a:lnTo>
                    <a:pt x="851608" y="820334"/>
                  </a:lnTo>
                  <a:lnTo>
                    <a:pt x="879977" y="786347"/>
                  </a:lnTo>
                  <a:lnTo>
                    <a:pt x="905231" y="749859"/>
                  </a:lnTo>
                  <a:lnTo>
                    <a:pt x="927162" y="711075"/>
                  </a:lnTo>
                  <a:lnTo>
                    <a:pt x="945566" y="670202"/>
                  </a:lnTo>
                  <a:lnTo>
                    <a:pt x="960237" y="627444"/>
                  </a:lnTo>
                  <a:lnTo>
                    <a:pt x="970971" y="583006"/>
                  </a:lnTo>
                  <a:lnTo>
                    <a:pt x="977562" y="537095"/>
                  </a:lnTo>
                  <a:lnTo>
                    <a:pt x="979805" y="489915"/>
                  </a:lnTo>
                  <a:lnTo>
                    <a:pt x="977562" y="442734"/>
                  </a:lnTo>
                  <a:lnTo>
                    <a:pt x="970971" y="396823"/>
                  </a:lnTo>
                  <a:lnTo>
                    <a:pt x="960237" y="352385"/>
                  </a:lnTo>
                  <a:lnTo>
                    <a:pt x="945566" y="309626"/>
                  </a:lnTo>
                  <a:lnTo>
                    <a:pt x="927162" y="268752"/>
                  </a:lnTo>
                  <a:lnTo>
                    <a:pt x="905231" y="229967"/>
                  </a:lnTo>
                  <a:lnTo>
                    <a:pt x="879977" y="193478"/>
                  </a:lnTo>
                  <a:lnTo>
                    <a:pt x="851608" y="159489"/>
                  </a:lnTo>
                  <a:lnTo>
                    <a:pt x="820327" y="128206"/>
                  </a:lnTo>
                  <a:lnTo>
                    <a:pt x="786340" y="99835"/>
                  </a:lnTo>
                  <a:lnTo>
                    <a:pt x="749852" y="74580"/>
                  </a:lnTo>
                  <a:lnTo>
                    <a:pt x="711068" y="52647"/>
                  </a:lnTo>
                  <a:lnTo>
                    <a:pt x="670194" y="34242"/>
                  </a:lnTo>
                  <a:lnTo>
                    <a:pt x="627436" y="19569"/>
                  </a:lnTo>
                  <a:lnTo>
                    <a:pt x="582997" y="8834"/>
                  </a:lnTo>
                  <a:lnTo>
                    <a:pt x="537084" y="2242"/>
                  </a:lnTo>
                  <a:lnTo>
                    <a:pt x="489902" y="0"/>
                  </a:lnTo>
                  <a:close/>
                </a:path>
              </a:pathLst>
            </a:custGeom>
            <a:solidFill>
              <a:srgbClr val="7F5CA3"/>
            </a:solidFill>
          </p:spPr>
          <p:txBody>
            <a:bodyPr wrap="square" lIns="0" tIns="0" rIns="0" bIns="0" rtlCol="0">
              <a:noAutofit/>
            </a:bodyPr>
            <a:lstStyle>
              <a:defPPr>
                <a:defRPr kern="0"/>
              </a:defPPr>
            </a:lstStyle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object 19">
              <a:extLst>
                <a:ext uri="{FF2B5EF4-FFF2-40B4-BE49-F238E27FC236}">
                  <a16:creationId xmlns:a16="http://schemas.microsoft.com/office/drawing/2014/main" id="{8CC1E3B0-7AE4-E7BB-85A4-A7D3ECB9C4A9}"/>
                </a:ext>
              </a:extLst>
            </p:cNvPr>
            <p:cNvSpPr/>
            <p:nvPr/>
          </p:nvSpPr>
          <p:spPr>
            <a:xfrm>
              <a:off x="8502868" y="651944"/>
              <a:ext cx="568325" cy="284480"/>
            </a:xfrm>
            <a:custGeom>
              <a:avLst/>
              <a:gdLst/>
              <a:ahLst/>
              <a:cxnLst/>
              <a:rect l="l" t="t" r="r" b="b"/>
              <a:pathLst>
                <a:path w="568325" h="284480">
                  <a:moveTo>
                    <a:pt x="568261" y="0"/>
                  </a:moveTo>
                  <a:lnTo>
                    <a:pt x="435863" y="0"/>
                  </a:lnTo>
                  <a:lnTo>
                    <a:pt x="428115" y="47907"/>
                  </a:lnTo>
                  <a:lnTo>
                    <a:pt x="406547" y="89552"/>
                  </a:lnTo>
                  <a:lnTo>
                    <a:pt x="373681" y="122415"/>
                  </a:lnTo>
                  <a:lnTo>
                    <a:pt x="332033" y="143979"/>
                  </a:lnTo>
                  <a:lnTo>
                    <a:pt x="284124" y="151726"/>
                  </a:lnTo>
                  <a:lnTo>
                    <a:pt x="236216" y="143979"/>
                  </a:lnTo>
                  <a:lnTo>
                    <a:pt x="194572" y="122415"/>
                  </a:lnTo>
                  <a:lnTo>
                    <a:pt x="161709" y="89552"/>
                  </a:lnTo>
                  <a:lnTo>
                    <a:pt x="140145" y="47907"/>
                  </a:lnTo>
                  <a:lnTo>
                    <a:pt x="132397" y="0"/>
                  </a:lnTo>
                  <a:lnTo>
                    <a:pt x="0" y="0"/>
                  </a:lnTo>
                  <a:lnTo>
                    <a:pt x="3725" y="46025"/>
                  </a:lnTo>
                  <a:lnTo>
                    <a:pt x="14508" y="89709"/>
                  </a:lnTo>
                  <a:lnTo>
                    <a:pt x="31760" y="130461"/>
                  </a:lnTo>
                  <a:lnTo>
                    <a:pt x="54891" y="167692"/>
                  </a:lnTo>
                  <a:lnTo>
                    <a:pt x="83311" y="200812"/>
                  </a:lnTo>
                  <a:lnTo>
                    <a:pt x="116432" y="229232"/>
                  </a:lnTo>
                  <a:lnTo>
                    <a:pt x="153663" y="252363"/>
                  </a:lnTo>
                  <a:lnTo>
                    <a:pt x="194415" y="269615"/>
                  </a:lnTo>
                  <a:lnTo>
                    <a:pt x="238098" y="280398"/>
                  </a:lnTo>
                  <a:lnTo>
                    <a:pt x="284124" y="284124"/>
                  </a:lnTo>
                  <a:lnTo>
                    <a:pt x="330150" y="280398"/>
                  </a:lnTo>
                  <a:lnTo>
                    <a:pt x="373834" y="269615"/>
                  </a:lnTo>
                  <a:lnTo>
                    <a:pt x="414588" y="252363"/>
                  </a:lnTo>
                  <a:lnTo>
                    <a:pt x="451820" y="229232"/>
                  </a:lnTo>
                  <a:lnTo>
                    <a:pt x="484943" y="200812"/>
                  </a:lnTo>
                  <a:lnTo>
                    <a:pt x="513365" y="167692"/>
                  </a:lnTo>
                  <a:lnTo>
                    <a:pt x="536497" y="130461"/>
                  </a:lnTo>
                  <a:lnTo>
                    <a:pt x="553751" y="89709"/>
                  </a:lnTo>
                  <a:lnTo>
                    <a:pt x="564535" y="46025"/>
                  </a:lnTo>
                  <a:lnTo>
                    <a:pt x="568261" y="0"/>
                  </a:lnTo>
                  <a:close/>
                </a:path>
              </a:pathLst>
            </a:custGeom>
            <a:solidFill>
              <a:srgbClr val="FDC41F"/>
            </a:solidFill>
          </p:spPr>
          <p:txBody>
            <a:bodyPr wrap="square" lIns="0" tIns="0" rIns="0" bIns="0" rtlCol="0">
              <a:noAutofit/>
            </a:bodyPr>
            <a:lstStyle>
              <a:defPPr>
                <a:defRPr kern="0"/>
              </a:defPPr>
            </a:lstStyle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object 20">
              <a:extLst>
                <a:ext uri="{FF2B5EF4-FFF2-40B4-BE49-F238E27FC236}">
                  <a16:creationId xmlns:a16="http://schemas.microsoft.com/office/drawing/2014/main" id="{736DC740-5208-82DA-D39D-7B8D7827B434}"/>
                </a:ext>
              </a:extLst>
            </p:cNvPr>
            <p:cNvSpPr/>
            <p:nvPr/>
          </p:nvSpPr>
          <p:spPr>
            <a:xfrm>
              <a:off x="7161402" y="12"/>
              <a:ext cx="990600" cy="990600"/>
            </a:xfrm>
            <a:custGeom>
              <a:avLst/>
              <a:gdLst/>
              <a:ahLst/>
              <a:cxnLst/>
              <a:rect l="l" t="t" r="r" b="b"/>
              <a:pathLst>
                <a:path w="990600" h="990600">
                  <a:moveTo>
                    <a:pt x="990600" y="0"/>
                  </a:moveTo>
                  <a:lnTo>
                    <a:pt x="0" y="0"/>
                  </a:lnTo>
                  <a:lnTo>
                    <a:pt x="0" y="990587"/>
                  </a:lnTo>
                  <a:lnTo>
                    <a:pt x="990600" y="990587"/>
                  </a:lnTo>
                  <a:lnTo>
                    <a:pt x="990600" y="0"/>
                  </a:lnTo>
                  <a:close/>
                </a:path>
              </a:pathLst>
            </a:custGeom>
            <a:solidFill>
              <a:srgbClr val="D7E5E6"/>
            </a:solidFill>
          </p:spPr>
          <p:txBody>
            <a:bodyPr wrap="square" lIns="0" tIns="0" rIns="0" bIns="0" rtlCol="0">
              <a:noAutofit/>
            </a:bodyPr>
            <a:lstStyle>
              <a:defPPr>
                <a:defRPr kern="0"/>
              </a:defPPr>
            </a:lstStyle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object 21">
              <a:extLst>
                <a:ext uri="{FF2B5EF4-FFF2-40B4-BE49-F238E27FC236}">
                  <a16:creationId xmlns:a16="http://schemas.microsoft.com/office/drawing/2014/main" id="{08CC1E78-23EF-F004-61E2-866CF503661F}"/>
                </a:ext>
              </a:extLst>
            </p:cNvPr>
            <p:cNvSpPr/>
            <p:nvPr/>
          </p:nvSpPr>
          <p:spPr>
            <a:xfrm>
              <a:off x="7161402" y="400061"/>
              <a:ext cx="822325" cy="556895"/>
            </a:xfrm>
            <a:custGeom>
              <a:avLst/>
              <a:gdLst/>
              <a:ahLst/>
              <a:cxnLst/>
              <a:rect l="l" t="t" r="r" b="b"/>
              <a:pathLst>
                <a:path w="822325" h="556894">
                  <a:moveTo>
                    <a:pt x="543891" y="99364"/>
                  </a:moveTo>
                  <a:lnTo>
                    <a:pt x="225477" y="99364"/>
                  </a:lnTo>
                  <a:lnTo>
                    <a:pt x="248721" y="100858"/>
                  </a:lnTo>
                  <a:lnTo>
                    <a:pt x="271276" y="105273"/>
                  </a:lnTo>
                  <a:lnTo>
                    <a:pt x="292932" y="112512"/>
                  </a:lnTo>
                  <a:lnTo>
                    <a:pt x="313475" y="122478"/>
                  </a:lnTo>
                  <a:lnTo>
                    <a:pt x="293289" y="157460"/>
                  </a:lnTo>
                  <a:lnTo>
                    <a:pt x="278274" y="195394"/>
                  </a:lnTo>
                  <a:lnTo>
                    <a:pt x="268912" y="235801"/>
                  </a:lnTo>
                  <a:lnTo>
                    <a:pt x="265685" y="278206"/>
                  </a:lnTo>
                  <a:lnTo>
                    <a:pt x="269333" y="323272"/>
                  </a:lnTo>
                  <a:lnTo>
                    <a:pt x="279892" y="366045"/>
                  </a:lnTo>
                  <a:lnTo>
                    <a:pt x="296784" y="405946"/>
                  </a:lnTo>
                  <a:lnTo>
                    <a:pt x="319434" y="442400"/>
                  </a:lnTo>
                  <a:lnTo>
                    <a:pt x="347262" y="474829"/>
                  </a:lnTo>
                  <a:lnTo>
                    <a:pt x="379692" y="502655"/>
                  </a:lnTo>
                  <a:lnTo>
                    <a:pt x="416148" y="525303"/>
                  </a:lnTo>
                  <a:lnTo>
                    <a:pt x="456051" y="542194"/>
                  </a:lnTo>
                  <a:lnTo>
                    <a:pt x="498825" y="552752"/>
                  </a:lnTo>
                  <a:lnTo>
                    <a:pt x="543891" y="556399"/>
                  </a:lnTo>
                  <a:lnTo>
                    <a:pt x="588958" y="552752"/>
                  </a:lnTo>
                  <a:lnTo>
                    <a:pt x="631732" y="542194"/>
                  </a:lnTo>
                  <a:lnTo>
                    <a:pt x="671635" y="525303"/>
                  </a:lnTo>
                  <a:lnTo>
                    <a:pt x="708090" y="502655"/>
                  </a:lnTo>
                  <a:lnTo>
                    <a:pt x="740521" y="474829"/>
                  </a:lnTo>
                  <a:lnTo>
                    <a:pt x="755780" y="457047"/>
                  </a:lnTo>
                  <a:lnTo>
                    <a:pt x="543891" y="457047"/>
                  </a:lnTo>
                  <a:lnTo>
                    <a:pt x="496401" y="450648"/>
                  </a:lnTo>
                  <a:lnTo>
                    <a:pt x="453693" y="432595"/>
                  </a:lnTo>
                  <a:lnTo>
                    <a:pt x="417483" y="404607"/>
                  </a:lnTo>
                  <a:lnTo>
                    <a:pt x="389492" y="368401"/>
                  </a:lnTo>
                  <a:lnTo>
                    <a:pt x="371437" y="325695"/>
                  </a:lnTo>
                  <a:lnTo>
                    <a:pt x="365037" y="278206"/>
                  </a:lnTo>
                  <a:lnTo>
                    <a:pt x="371437" y="230717"/>
                  </a:lnTo>
                  <a:lnTo>
                    <a:pt x="389492" y="188010"/>
                  </a:lnTo>
                  <a:lnTo>
                    <a:pt x="417483" y="151804"/>
                  </a:lnTo>
                  <a:lnTo>
                    <a:pt x="453693" y="123816"/>
                  </a:lnTo>
                  <a:lnTo>
                    <a:pt x="496401" y="105764"/>
                  </a:lnTo>
                  <a:lnTo>
                    <a:pt x="543891" y="99364"/>
                  </a:lnTo>
                  <a:close/>
                </a:path>
                <a:path w="822325" h="556894">
                  <a:moveTo>
                    <a:pt x="0" y="10050"/>
                  </a:moveTo>
                  <a:lnTo>
                    <a:pt x="0" y="115742"/>
                  </a:lnTo>
                  <a:lnTo>
                    <a:pt x="7894" y="118418"/>
                  </a:lnTo>
                  <a:lnTo>
                    <a:pt x="47964" y="145989"/>
                  </a:lnTo>
                  <a:lnTo>
                    <a:pt x="79130" y="183177"/>
                  </a:lnTo>
                  <a:lnTo>
                    <a:pt x="99337" y="227932"/>
                  </a:lnTo>
                  <a:lnTo>
                    <a:pt x="106529" y="278206"/>
                  </a:lnTo>
                  <a:lnTo>
                    <a:pt x="99337" y="328474"/>
                  </a:lnTo>
                  <a:lnTo>
                    <a:pt x="79130" y="373229"/>
                  </a:lnTo>
                  <a:lnTo>
                    <a:pt x="47964" y="410419"/>
                  </a:lnTo>
                  <a:lnTo>
                    <a:pt x="7894" y="437992"/>
                  </a:lnTo>
                  <a:lnTo>
                    <a:pt x="0" y="440668"/>
                  </a:lnTo>
                  <a:lnTo>
                    <a:pt x="0" y="546360"/>
                  </a:lnTo>
                  <a:lnTo>
                    <a:pt x="47439" y="529212"/>
                  </a:lnTo>
                  <a:lnTo>
                    <a:pt x="85697" y="506997"/>
                  </a:lnTo>
                  <a:lnTo>
                    <a:pt x="119798" y="479187"/>
                  </a:lnTo>
                  <a:lnTo>
                    <a:pt x="149112" y="446410"/>
                  </a:lnTo>
                  <a:lnTo>
                    <a:pt x="173008" y="409295"/>
                  </a:lnTo>
                  <a:lnTo>
                    <a:pt x="190875" y="368401"/>
                  </a:lnTo>
                  <a:lnTo>
                    <a:pt x="202030" y="324564"/>
                  </a:lnTo>
                  <a:lnTo>
                    <a:pt x="205893" y="278206"/>
                  </a:lnTo>
                  <a:lnTo>
                    <a:pt x="202277" y="233389"/>
                  </a:lnTo>
                  <a:lnTo>
                    <a:pt x="191814" y="190846"/>
                  </a:lnTo>
                  <a:lnTo>
                    <a:pt x="175081" y="151136"/>
                  </a:lnTo>
                  <a:lnTo>
                    <a:pt x="152655" y="114820"/>
                  </a:lnTo>
                  <a:lnTo>
                    <a:pt x="170011" y="108140"/>
                  </a:lnTo>
                  <a:lnTo>
                    <a:pt x="188013" y="103301"/>
                  </a:lnTo>
                  <a:lnTo>
                    <a:pt x="206542" y="100358"/>
                  </a:lnTo>
                  <a:lnTo>
                    <a:pt x="225477" y="99364"/>
                  </a:lnTo>
                  <a:lnTo>
                    <a:pt x="755784" y="99364"/>
                  </a:lnTo>
                  <a:lnTo>
                    <a:pt x="740521" y="81576"/>
                  </a:lnTo>
                  <a:lnTo>
                    <a:pt x="708090" y="53748"/>
                  </a:lnTo>
                  <a:lnTo>
                    <a:pt x="702322" y="50165"/>
                  </a:lnTo>
                  <a:lnTo>
                    <a:pt x="384811" y="50165"/>
                  </a:lnTo>
                  <a:lnTo>
                    <a:pt x="373218" y="43281"/>
                  </a:lnTo>
                  <a:lnTo>
                    <a:pt x="76417" y="43281"/>
                  </a:lnTo>
                  <a:lnTo>
                    <a:pt x="49880" y="28405"/>
                  </a:lnTo>
                  <a:lnTo>
                    <a:pt x="21653" y="16471"/>
                  </a:lnTo>
                  <a:lnTo>
                    <a:pt x="0" y="10050"/>
                  </a:lnTo>
                  <a:close/>
                </a:path>
                <a:path w="822325" h="556894">
                  <a:moveTo>
                    <a:pt x="755784" y="99364"/>
                  </a:moveTo>
                  <a:lnTo>
                    <a:pt x="543891" y="99364"/>
                  </a:lnTo>
                  <a:lnTo>
                    <a:pt x="591381" y="105764"/>
                  </a:lnTo>
                  <a:lnTo>
                    <a:pt x="634090" y="123816"/>
                  </a:lnTo>
                  <a:lnTo>
                    <a:pt x="670299" y="151804"/>
                  </a:lnTo>
                  <a:lnTo>
                    <a:pt x="698290" y="188010"/>
                  </a:lnTo>
                  <a:lnTo>
                    <a:pt x="716345" y="230717"/>
                  </a:lnTo>
                  <a:lnTo>
                    <a:pt x="722745" y="278206"/>
                  </a:lnTo>
                  <a:lnTo>
                    <a:pt x="716345" y="325695"/>
                  </a:lnTo>
                  <a:lnTo>
                    <a:pt x="698290" y="368401"/>
                  </a:lnTo>
                  <a:lnTo>
                    <a:pt x="670299" y="404607"/>
                  </a:lnTo>
                  <a:lnTo>
                    <a:pt x="634090" y="432595"/>
                  </a:lnTo>
                  <a:lnTo>
                    <a:pt x="591381" y="450648"/>
                  </a:lnTo>
                  <a:lnTo>
                    <a:pt x="543891" y="457047"/>
                  </a:lnTo>
                  <a:lnTo>
                    <a:pt x="755780" y="457047"/>
                  </a:lnTo>
                  <a:lnTo>
                    <a:pt x="790998" y="405946"/>
                  </a:lnTo>
                  <a:lnTo>
                    <a:pt x="807891" y="366045"/>
                  </a:lnTo>
                  <a:lnTo>
                    <a:pt x="818450" y="323272"/>
                  </a:lnTo>
                  <a:lnTo>
                    <a:pt x="822097" y="278206"/>
                  </a:lnTo>
                  <a:lnTo>
                    <a:pt x="818450" y="233139"/>
                  </a:lnTo>
                  <a:lnTo>
                    <a:pt x="807891" y="190365"/>
                  </a:lnTo>
                  <a:lnTo>
                    <a:pt x="790998" y="150462"/>
                  </a:lnTo>
                  <a:lnTo>
                    <a:pt x="768349" y="114007"/>
                  </a:lnTo>
                  <a:lnTo>
                    <a:pt x="755784" y="99364"/>
                  </a:lnTo>
                  <a:close/>
                </a:path>
                <a:path w="822325" h="556894">
                  <a:moveTo>
                    <a:pt x="543891" y="0"/>
                  </a:moveTo>
                  <a:lnTo>
                    <a:pt x="500440" y="3398"/>
                  </a:lnTo>
                  <a:lnTo>
                    <a:pt x="459103" y="13242"/>
                  </a:lnTo>
                  <a:lnTo>
                    <a:pt x="420390" y="29007"/>
                  </a:lnTo>
                  <a:lnTo>
                    <a:pt x="384811" y="50165"/>
                  </a:lnTo>
                  <a:lnTo>
                    <a:pt x="702322" y="50165"/>
                  </a:lnTo>
                  <a:lnTo>
                    <a:pt x="671635" y="31099"/>
                  </a:lnTo>
                  <a:lnTo>
                    <a:pt x="631732" y="14206"/>
                  </a:lnTo>
                  <a:lnTo>
                    <a:pt x="588958" y="3647"/>
                  </a:lnTo>
                  <a:lnTo>
                    <a:pt x="543891" y="0"/>
                  </a:lnTo>
                  <a:close/>
                </a:path>
                <a:path w="822325" h="556894">
                  <a:moveTo>
                    <a:pt x="225477" y="0"/>
                  </a:moveTo>
                  <a:lnTo>
                    <a:pt x="185841" y="2805"/>
                  </a:lnTo>
                  <a:lnTo>
                    <a:pt x="147470" y="11087"/>
                  </a:lnTo>
                  <a:lnTo>
                    <a:pt x="110838" y="24645"/>
                  </a:lnTo>
                  <a:lnTo>
                    <a:pt x="76417" y="43281"/>
                  </a:lnTo>
                  <a:lnTo>
                    <a:pt x="373218" y="43281"/>
                  </a:lnTo>
                  <a:lnTo>
                    <a:pt x="348483" y="28594"/>
                  </a:lnTo>
                  <a:lnTo>
                    <a:pt x="309445" y="12876"/>
                  </a:lnTo>
                  <a:lnTo>
                    <a:pt x="268255" y="3260"/>
                  </a:lnTo>
                  <a:lnTo>
                    <a:pt x="225477" y="0"/>
                  </a:lnTo>
                  <a:close/>
                </a:path>
              </a:pathLst>
            </a:custGeom>
            <a:solidFill>
              <a:srgbClr val="412468"/>
            </a:solidFill>
          </p:spPr>
          <p:txBody>
            <a:bodyPr wrap="square" lIns="0" tIns="0" rIns="0" bIns="0" rtlCol="0">
              <a:noAutofit/>
            </a:bodyPr>
            <a:lstStyle>
              <a:defPPr>
                <a:defRPr kern="0"/>
              </a:defPPr>
            </a:lstStyle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6596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FF5C66-DC56-1FF2-A85C-ABC2A6C922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8B4CC-7A1B-971D-712F-CA0A3D536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What you can do now</a:t>
            </a:r>
            <a:br>
              <a:rPr lang="en-GB" sz="3600" b="1" dirty="0"/>
            </a:br>
            <a:endParaRPr lang="en-GB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2DDC0-E004-5103-78DA-3F4C66924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169" y="1894324"/>
            <a:ext cx="10051400" cy="3879440"/>
          </a:xfrm>
        </p:spPr>
        <p:txBody>
          <a:bodyPr/>
          <a:lstStyle/>
          <a:p>
            <a:pPr>
              <a:buChar char="•"/>
            </a:pPr>
            <a:r>
              <a:rPr lang="en-GB" sz="2400" dirty="0">
                <a:latin typeface="Arial"/>
                <a:cs typeface="Arial"/>
              </a:rPr>
              <a:t>Challenge ageism when you see it — don't be a bystander. </a:t>
            </a:r>
            <a:endParaRPr lang="en-US" sz="2400">
              <a:cs typeface="Arial"/>
            </a:endParaRPr>
          </a:p>
          <a:p>
            <a:pPr marL="0" indent="0">
              <a:buNone/>
            </a:pPr>
            <a:endParaRPr lang="en-GB" sz="2400" dirty="0">
              <a:latin typeface="Arial"/>
              <a:cs typeface="Arial"/>
            </a:endParaRPr>
          </a:p>
          <a:p>
            <a:pPr>
              <a:buChar char="•"/>
            </a:pPr>
            <a:r>
              <a:rPr lang="en-GB" sz="2400" dirty="0">
                <a:latin typeface="Arial"/>
                <a:cs typeface="Arial"/>
              </a:rPr>
              <a:t>Educate yourself about ageism.  Read about the </a:t>
            </a:r>
            <a:r>
              <a:rPr lang="en-GB" sz="2400" dirty="0">
                <a:latin typeface="Arial"/>
                <a:cs typeface="Arial"/>
                <a:hlinkClick r:id="rId2"/>
              </a:rPr>
              <a:t>Age Without Limits campaign</a:t>
            </a:r>
            <a:r>
              <a:rPr lang="en-GB" sz="2400" dirty="0">
                <a:latin typeface="Arial"/>
                <a:cs typeface="Arial"/>
              </a:rPr>
              <a:t> </a:t>
            </a:r>
            <a:endParaRPr lang="en-GB" sz="2400">
              <a:ea typeface="+mn-lt"/>
              <a:cs typeface="+mn-lt"/>
            </a:endParaRPr>
          </a:p>
          <a:p>
            <a:pPr marL="0" indent="0">
              <a:buNone/>
            </a:pPr>
            <a:endParaRPr lang="en-GB" sz="2400" dirty="0">
              <a:latin typeface="Arial"/>
              <a:cs typeface="Arial"/>
            </a:endParaRPr>
          </a:p>
          <a:p>
            <a:pPr>
              <a:buChar char="•"/>
            </a:pPr>
            <a:r>
              <a:rPr lang="en-GB" sz="2400" dirty="0">
                <a:latin typeface="Arial"/>
                <a:cs typeface="Arial"/>
              </a:rPr>
              <a:t>Normalise the conversation in the workplace to encourage an open dialogue.</a:t>
            </a:r>
          </a:p>
          <a:p>
            <a:pPr>
              <a:buChar char="•"/>
            </a:pPr>
            <a:endParaRPr lang="en-GB" sz="2400" dirty="0">
              <a:latin typeface="Arial"/>
              <a:cs typeface="Arial"/>
            </a:endParaRPr>
          </a:p>
          <a:p>
            <a:pPr>
              <a:buChar char="•"/>
            </a:pPr>
            <a:r>
              <a:rPr lang="en-GB" sz="2400" dirty="0">
                <a:latin typeface="Arial"/>
                <a:cs typeface="Arial"/>
              </a:rPr>
              <a:t>Talk to us about how you can get involved and support this work.</a:t>
            </a:r>
          </a:p>
          <a:p>
            <a:pPr marL="0" indent="0">
              <a:buNone/>
            </a:pPr>
            <a:endParaRPr lang="en-GB" dirty="0">
              <a:cs typeface="Arial"/>
            </a:endParaRPr>
          </a:p>
          <a:p>
            <a:pPr marL="0" indent="0">
              <a:buNone/>
            </a:pPr>
            <a:endParaRPr lang="en-GB" dirty="0">
              <a:cs typeface="Arial"/>
            </a:endParaRPr>
          </a:p>
          <a:p>
            <a:pPr marL="0" indent="0">
              <a:buNone/>
            </a:pPr>
            <a:endParaRPr lang="en-GB" dirty="0">
              <a:cs typeface="Arial"/>
            </a:endParaRPr>
          </a:p>
          <a:p>
            <a:pPr marL="0" indent="0">
              <a:buNone/>
            </a:pPr>
            <a:endParaRPr lang="en-GB" b="1" dirty="0">
              <a:cs typeface="Arial"/>
            </a:endParaRPr>
          </a:p>
          <a:p>
            <a:pPr>
              <a:buChar char="•"/>
            </a:pPr>
            <a:endParaRPr lang="en-GB" dirty="0">
              <a:cs typeface="Arial"/>
            </a:endParaRPr>
          </a:p>
          <a:p>
            <a:pPr marL="0" indent="0">
              <a:buNone/>
            </a:pPr>
            <a:endParaRPr lang="en-GB" dirty="0">
              <a:cs typeface="Arial"/>
            </a:endParaRPr>
          </a:p>
        </p:txBody>
      </p:sp>
      <p:grpSp>
        <p:nvGrpSpPr>
          <p:cNvPr id="4" name="object 13">
            <a:extLst>
              <a:ext uri="{FF2B5EF4-FFF2-40B4-BE49-F238E27FC236}">
                <a16:creationId xmlns:a16="http://schemas.microsoft.com/office/drawing/2014/main" id="{5B57DC8A-76A1-448D-BCD0-CC77EA998874}"/>
              </a:ext>
            </a:extLst>
          </p:cNvPr>
          <p:cNvGrpSpPr/>
          <p:nvPr/>
        </p:nvGrpSpPr>
        <p:grpSpPr>
          <a:xfrm>
            <a:off x="7161402" y="12"/>
            <a:ext cx="3530600" cy="1270000"/>
            <a:chOff x="7161402" y="12"/>
            <a:chExt cx="3530600" cy="1270000"/>
          </a:xfrm>
        </p:grpSpPr>
        <p:sp>
          <p:nvSpPr>
            <p:cNvPr id="5" name="object 14">
              <a:extLst>
                <a:ext uri="{FF2B5EF4-FFF2-40B4-BE49-F238E27FC236}">
                  <a16:creationId xmlns:a16="http://schemas.microsoft.com/office/drawing/2014/main" id="{34D9D67A-EAE7-50D3-A3A6-46EE76A4E344}"/>
                </a:ext>
              </a:extLst>
            </p:cNvPr>
            <p:cNvSpPr/>
            <p:nvPr/>
          </p:nvSpPr>
          <p:spPr>
            <a:xfrm>
              <a:off x="9422002" y="12"/>
              <a:ext cx="1270000" cy="1270000"/>
            </a:xfrm>
            <a:custGeom>
              <a:avLst/>
              <a:gdLst/>
              <a:ahLst/>
              <a:cxnLst/>
              <a:rect l="l" t="t" r="r" b="b"/>
              <a:pathLst>
                <a:path w="1270000" h="1270000">
                  <a:moveTo>
                    <a:pt x="1270000" y="0"/>
                  </a:moveTo>
                  <a:lnTo>
                    <a:pt x="0" y="0"/>
                  </a:lnTo>
                  <a:lnTo>
                    <a:pt x="0" y="1270000"/>
                  </a:lnTo>
                  <a:lnTo>
                    <a:pt x="1270000" y="1270000"/>
                  </a:lnTo>
                  <a:lnTo>
                    <a:pt x="1270000" y="0"/>
                  </a:lnTo>
                  <a:close/>
                </a:path>
              </a:pathLst>
            </a:custGeom>
            <a:solidFill>
              <a:srgbClr val="412468"/>
            </a:solidFill>
          </p:spPr>
          <p:txBody>
            <a:bodyPr wrap="square" lIns="0" tIns="0" rIns="0" bIns="0" rtlCol="0">
              <a:noAutofit/>
            </a:bodyPr>
            <a:lstStyle>
              <a:defPPr>
                <a:defRPr kern="0"/>
              </a:defPPr>
            </a:lstStyle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object 15">
              <a:extLst>
                <a:ext uri="{FF2B5EF4-FFF2-40B4-BE49-F238E27FC236}">
                  <a16:creationId xmlns:a16="http://schemas.microsoft.com/office/drawing/2014/main" id="{C6FC1A88-9C1F-0A88-7BC3-82BB52B4063C}"/>
                </a:ext>
              </a:extLst>
            </p:cNvPr>
            <p:cNvSpPr/>
            <p:nvPr/>
          </p:nvSpPr>
          <p:spPr>
            <a:xfrm>
              <a:off x="9611366" y="189362"/>
              <a:ext cx="891540" cy="891540"/>
            </a:xfrm>
            <a:custGeom>
              <a:avLst/>
              <a:gdLst/>
              <a:ahLst/>
              <a:cxnLst/>
              <a:rect l="l" t="t" r="r" b="b"/>
              <a:pathLst>
                <a:path w="891540" h="891540">
                  <a:moveTo>
                    <a:pt x="445630" y="0"/>
                  </a:moveTo>
                  <a:lnTo>
                    <a:pt x="397074" y="2615"/>
                  </a:lnTo>
                  <a:lnTo>
                    <a:pt x="350032" y="10279"/>
                  </a:lnTo>
                  <a:lnTo>
                    <a:pt x="304777" y="22719"/>
                  </a:lnTo>
                  <a:lnTo>
                    <a:pt x="261580" y="39666"/>
                  </a:lnTo>
                  <a:lnTo>
                    <a:pt x="220712" y="60845"/>
                  </a:lnTo>
                  <a:lnTo>
                    <a:pt x="182447" y="85985"/>
                  </a:lnTo>
                  <a:lnTo>
                    <a:pt x="147055" y="114815"/>
                  </a:lnTo>
                  <a:lnTo>
                    <a:pt x="114809" y="147062"/>
                  </a:lnTo>
                  <a:lnTo>
                    <a:pt x="85981" y="182455"/>
                  </a:lnTo>
                  <a:lnTo>
                    <a:pt x="60841" y="220722"/>
                  </a:lnTo>
                  <a:lnTo>
                    <a:pt x="39663" y="261590"/>
                  </a:lnTo>
                  <a:lnTo>
                    <a:pt x="22718" y="304788"/>
                  </a:lnTo>
                  <a:lnTo>
                    <a:pt x="10278" y="350044"/>
                  </a:lnTo>
                  <a:lnTo>
                    <a:pt x="2614" y="397086"/>
                  </a:lnTo>
                  <a:lnTo>
                    <a:pt x="0" y="445643"/>
                  </a:lnTo>
                  <a:lnTo>
                    <a:pt x="2614" y="494199"/>
                  </a:lnTo>
                  <a:lnTo>
                    <a:pt x="10278" y="541241"/>
                  </a:lnTo>
                  <a:lnTo>
                    <a:pt x="22718" y="586497"/>
                  </a:lnTo>
                  <a:lnTo>
                    <a:pt x="39663" y="629695"/>
                  </a:lnTo>
                  <a:lnTo>
                    <a:pt x="60841" y="670563"/>
                  </a:lnTo>
                  <a:lnTo>
                    <a:pt x="85981" y="708830"/>
                  </a:lnTo>
                  <a:lnTo>
                    <a:pt x="114809" y="744223"/>
                  </a:lnTo>
                  <a:lnTo>
                    <a:pt x="147055" y="776470"/>
                  </a:lnTo>
                  <a:lnTo>
                    <a:pt x="182447" y="805300"/>
                  </a:lnTo>
                  <a:lnTo>
                    <a:pt x="220712" y="830440"/>
                  </a:lnTo>
                  <a:lnTo>
                    <a:pt x="261580" y="851619"/>
                  </a:lnTo>
                  <a:lnTo>
                    <a:pt x="304777" y="868566"/>
                  </a:lnTo>
                  <a:lnTo>
                    <a:pt x="350032" y="881006"/>
                  </a:lnTo>
                  <a:lnTo>
                    <a:pt x="397074" y="888670"/>
                  </a:lnTo>
                  <a:lnTo>
                    <a:pt x="445630" y="891286"/>
                  </a:lnTo>
                  <a:lnTo>
                    <a:pt x="494186" y="888670"/>
                  </a:lnTo>
                  <a:lnTo>
                    <a:pt x="541228" y="881006"/>
                  </a:lnTo>
                  <a:lnTo>
                    <a:pt x="586483" y="868566"/>
                  </a:lnTo>
                  <a:lnTo>
                    <a:pt x="629680" y="851619"/>
                  </a:lnTo>
                  <a:lnTo>
                    <a:pt x="670547" y="830440"/>
                  </a:lnTo>
                  <a:lnTo>
                    <a:pt x="708813" y="805300"/>
                  </a:lnTo>
                  <a:lnTo>
                    <a:pt x="744204" y="776470"/>
                  </a:lnTo>
                  <a:lnTo>
                    <a:pt x="776450" y="744223"/>
                  </a:lnTo>
                  <a:lnTo>
                    <a:pt x="805279" y="708830"/>
                  </a:lnTo>
                  <a:lnTo>
                    <a:pt x="830418" y="670563"/>
                  </a:lnTo>
                  <a:lnTo>
                    <a:pt x="851596" y="629695"/>
                  </a:lnTo>
                  <a:lnTo>
                    <a:pt x="868541" y="586497"/>
                  </a:lnTo>
                  <a:lnTo>
                    <a:pt x="880982" y="541241"/>
                  </a:lnTo>
                  <a:lnTo>
                    <a:pt x="888645" y="494199"/>
                  </a:lnTo>
                  <a:lnTo>
                    <a:pt x="891260" y="445643"/>
                  </a:lnTo>
                  <a:lnTo>
                    <a:pt x="888645" y="397086"/>
                  </a:lnTo>
                  <a:lnTo>
                    <a:pt x="880982" y="350044"/>
                  </a:lnTo>
                  <a:lnTo>
                    <a:pt x="868541" y="304788"/>
                  </a:lnTo>
                  <a:lnTo>
                    <a:pt x="851596" y="261590"/>
                  </a:lnTo>
                  <a:lnTo>
                    <a:pt x="830418" y="220722"/>
                  </a:lnTo>
                  <a:lnTo>
                    <a:pt x="805279" y="182455"/>
                  </a:lnTo>
                  <a:lnTo>
                    <a:pt x="776450" y="147062"/>
                  </a:lnTo>
                  <a:lnTo>
                    <a:pt x="744204" y="114815"/>
                  </a:lnTo>
                  <a:lnTo>
                    <a:pt x="708813" y="85985"/>
                  </a:lnTo>
                  <a:lnTo>
                    <a:pt x="670547" y="60845"/>
                  </a:lnTo>
                  <a:lnTo>
                    <a:pt x="629680" y="39666"/>
                  </a:lnTo>
                  <a:lnTo>
                    <a:pt x="586483" y="22719"/>
                  </a:lnTo>
                  <a:lnTo>
                    <a:pt x="541228" y="10279"/>
                  </a:lnTo>
                  <a:lnTo>
                    <a:pt x="494186" y="2615"/>
                  </a:lnTo>
                  <a:lnTo>
                    <a:pt x="445630" y="0"/>
                  </a:lnTo>
                  <a:close/>
                </a:path>
              </a:pathLst>
            </a:custGeom>
            <a:solidFill>
              <a:srgbClr val="F06680"/>
            </a:solidFill>
          </p:spPr>
          <p:txBody>
            <a:bodyPr wrap="square" lIns="0" tIns="0" rIns="0" bIns="0" rtlCol="0">
              <a:noAutofit/>
            </a:bodyPr>
            <a:lstStyle>
              <a:defPPr>
                <a:defRPr kern="0"/>
              </a:defPPr>
            </a:lstStyle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object 16">
              <a:extLst>
                <a:ext uri="{FF2B5EF4-FFF2-40B4-BE49-F238E27FC236}">
                  <a16:creationId xmlns:a16="http://schemas.microsoft.com/office/drawing/2014/main" id="{C1DC10C4-AAEE-B377-DFA7-1159C147CE80}"/>
                </a:ext>
              </a:extLst>
            </p:cNvPr>
            <p:cNvSpPr/>
            <p:nvPr/>
          </p:nvSpPr>
          <p:spPr>
            <a:xfrm>
              <a:off x="9968741" y="379289"/>
              <a:ext cx="278765" cy="481330"/>
            </a:xfrm>
            <a:custGeom>
              <a:avLst/>
              <a:gdLst/>
              <a:ahLst/>
              <a:cxnLst/>
              <a:rect l="l" t="t" r="r" b="b"/>
              <a:pathLst>
                <a:path w="278765" h="481330">
                  <a:moveTo>
                    <a:pt x="118478" y="0"/>
                  </a:moveTo>
                  <a:lnTo>
                    <a:pt x="42722" y="0"/>
                  </a:lnTo>
                  <a:lnTo>
                    <a:pt x="42722" y="191643"/>
                  </a:lnTo>
                  <a:lnTo>
                    <a:pt x="25326" y="204146"/>
                  </a:lnTo>
                  <a:lnTo>
                    <a:pt x="11831" y="220741"/>
                  </a:lnTo>
                  <a:lnTo>
                    <a:pt x="3101" y="240570"/>
                  </a:lnTo>
                  <a:lnTo>
                    <a:pt x="0" y="262775"/>
                  </a:lnTo>
                  <a:lnTo>
                    <a:pt x="6333" y="294149"/>
                  </a:lnTo>
                  <a:lnTo>
                    <a:pt x="23604" y="319771"/>
                  </a:lnTo>
                  <a:lnTo>
                    <a:pt x="49222" y="337047"/>
                  </a:lnTo>
                  <a:lnTo>
                    <a:pt x="80594" y="343382"/>
                  </a:lnTo>
                  <a:lnTo>
                    <a:pt x="86741" y="343065"/>
                  </a:lnTo>
                  <a:lnTo>
                    <a:pt x="225196" y="481304"/>
                  </a:lnTo>
                  <a:lnTo>
                    <a:pt x="278726" y="427697"/>
                  </a:lnTo>
                  <a:lnTo>
                    <a:pt x="151638" y="300812"/>
                  </a:lnTo>
                  <a:lnTo>
                    <a:pt x="155696" y="292025"/>
                  </a:lnTo>
                  <a:lnTo>
                    <a:pt x="158694" y="282708"/>
                  </a:lnTo>
                  <a:lnTo>
                    <a:pt x="160551" y="272933"/>
                  </a:lnTo>
                  <a:lnTo>
                    <a:pt x="161188" y="262775"/>
                  </a:lnTo>
                  <a:lnTo>
                    <a:pt x="158088" y="240572"/>
                  </a:lnTo>
                  <a:lnTo>
                    <a:pt x="149363" y="220748"/>
                  </a:lnTo>
                  <a:lnTo>
                    <a:pt x="135872" y="204157"/>
                  </a:lnTo>
                  <a:lnTo>
                    <a:pt x="118478" y="191655"/>
                  </a:lnTo>
                  <a:lnTo>
                    <a:pt x="11847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noAutofit/>
            </a:bodyPr>
            <a:lstStyle>
              <a:defPPr>
                <a:defRPr kern="0"/>
              </a:defPPr>
            </a:lstStyle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object 17">
              <a:extLst>
                <a:ext uri="{FF2B5EF4-FFF2-40B4-BE49-F238E27FC236}">
                  <a16:creationId xmlns:a16="http://schemas.microsoft.com/office/drawing/2014/main" id="{B36E4AED-7EA7-E4B9-F1F9-F0E705852EE0}"/>
                </a:ext>
              </a:extLst>
            </p:cNvPr>
            <p:cNvSpPr/>
            <p:nvPr/>
          </p:nvSpPr>
          <p:spPr>
            <a:xfrm>
              <a:off x="8152002" y="12"/>
              <a:ext cx="1270000" cy="1270000"/>
            </a:xfrm>
            <a:custGeom>
              <a:avLst/>
              <a:gdLst/>
              <a:ahLst/>
              <a:cxnLst/>
              <a:rect l="l" t="t" r="r" b="b"/>
              <a:pathLst>
                <a:path w="1270000" h="1270000">
                  <a:moveTo>
                    <a:pt x="1270000" y="0"/>
                  </a:moveTo>
                  <a:lnTo>
                    <a:pt x="0" y="0"/>
                  </a:lnTo>
                  <a:lnTo>
                    <a:pt x="0" y="1270000"/>
                  </a:lnTo>
                  <a:lnTo>
                    <a:pt x="1270000" y="1270000"/>
                  </a:lnTo>
                  <a:lnTo>
                    <a:pt x="1270000" y="0"/>
                  </a:lnTo>
                  <a:close/>
                </a:path>
              </a:pathLst>
            </a:custGeom>
            <a:solidFill>
              <a:srgbClr val="FDC41F"/>
            </a:solidFill>
          </p:spPr>
          <p:txBody>
            <a:bodyPr wrap="square" lIns="0" tIns="0" rIns="0" bIns="0" rtlCol="0">
              <a:noAutofit/>
            </a:bodyPr>
            <a:lstStyle>
              <a:defPPr>
                <a:defRPr kern="0"/>
              </a:defPPr>
            </a:lstStyle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object 18">
              <a:extLst>
                <a:ext uri="{FF2B5EF4-FFF2-40B4-BE49-F238E27FC236}">
                  <a16:creationId xmlns:a16="http://schemas.microsoft.com/office/drawing/2014/main" id="{03435E3D-B45A-07D3-EF4B-323DAA3D712C}"/>
                </a:ext>
              </a:extLst>
            </p:cNvPr>
            <p:cNvSpPr/>
            <p:nvPr/>
          </p:nvSpPr>
          <p:spPr>
            <a:xfrm>
              <a:off x="8297093" y="145092"/>
              <a:ext cx="979805" cy="980440"/>
            </a:xfrm>
            <a:custGeom>
              <a:avLst/>
              <a:gdLst/>
              <a:ahLst/>
              <a:cxnLst/>
              <a:rect l="l" t="t" r="r" b="b"/>
              <a:pathLst>
                <a:path w="979804" h="980440">
                  <a:moveTo>
                    <a:pt x="489902" y="0"/>
                  </a:moveTo>
                  <a:lnTo>
                    <a:pt x="442720" y="2242"/>
                  </a:lnTo>
                  <a:lnTo>
                    <a:pt x="396807" y="8834"/>
                  </a:lnTo>
                  <a:lnTo>
                    <a:pt x="352368" y="19569"/>
                  </a:lnTo>
                  <a:lnTo>
                    <a:pt x="309610" y="34242"/>
                  </a:lnTo>
                  <a:lnTo>
                    <a:pt x="268736" y="52647"/>
                  </a:lnTo>
                  <a:lnTo>
                    <a:pt x="229952" y="74580"/>
                  </a:lnTo>
                  <a:lnTo>
                    <a:pt x="193464" y="99835"/>
                  </a:lnTo>
                  <a:lnTo>
                    <a:pt x="159477" y="128206"/>
                  </a:lnTo>
                  <a:lnTo>
                    <a:pt x="128196" y="159489"/>
                  </a:lnTo>
                  <a:lnTo>
                    <a:pt x="99827" y="193478"/>
                  </a:lnTo>
                  <a:lnTo>
                    <a:pt x="74573" y="229967"/>
                  </a:lnTo>
                  <a:lnTo>
                    <a:pt x="52642" y="268752"/>
                  </a:lnTo>
                  <a:lnTo>
                    <a:pt x="34238" y="309626"/>
                  </a:lnTo>
                  <a:lnTo>
                    <a:pt x="19567" y="352385"/>
                  </a:lnTo>
                  <a:lnTo>
                    <a:pt x="8833" y="396823"/>
                  </a:lnTo>
                  <a:lnTo>
                    <a:pt x="2242" y="442734"/>
                  </a:lnTo>
                  <a:lnTo>
                    <a:pt x="0" y="489915"/>
                  </a:lnTo>
                  <a:lnTo>
                    <a:pt x="2242" y="537095"/>
                  </a:lnTo>
                  <a:lnTo>
                    <a:pt x="8833" y="583006"/>
                  </a:lnTo>
                  <a:lnTo>
                    <a:pt x="19567" y="627444"/>
                  </a:lnTo>
                  <a:lnTo>
                    <a:pt x="34238" y="670202"/>
                  </a:lnTo>
                  <a:lnTo>
                    <a:pt x="52642" y="711075"/>
                  </a:lnTo>
                  <a:lnTo>
                    <a:pt x="74573" y="749859"/>
                  </a:lnTo>
                  <a:lnTo>
                    <a:pt x="99827" y="786347"/>
                  </a:lnTo>
                  <a:lnTo>
                    <a:pt x="128196" y="820334"/>
                  </a:lnTo>
                  <a:lnTo>
                    <a:pt x="159477" y="851616"/>
                  </a:lnTo>
                  <a:lnTo>
                    <a:pt x="193464" y="879986"/>
                  </a:lnTo>
                  <a:lnTo>
                    <a:pt x="229952" y="905240"/>
                  </a:lnTo>
                  <a:lnTo>
                    <a:pt x="268736" y="927172"/>
                  </a:lnTo>
                  <a:lnTo>
                    <a:pt x="309610" y="945577"/>
                  </a:lnTo>
                  <a:lnTo>
                    <a:pt x="352368" y="960249"/>
                  </a:lnTo>
                  <a:lnTo>
                    <a:pt x="396807" y="970983"/>
                  </a:lnTo>
                  <a:lnTo>
                    <a:pt x="442720" y="977575"/>
                  </a:lnTo>
                  <a:lnTo>
                    <a:pt x="489902" y="979817"/>
                  </a:lnTo>
                  <a:lnTo>
                    <a:pt x="537084" y="977575"/>
                  </a:lnTo>
                  <a:lnTo>
                    <a:pt x="582997" y="970983"/>
                  </a:lnTo>
                  <a:lnTo>
                    <a:pt x="627436" y="960249"/>
                  </a:lnTo>
                  <a:lnTo>
                    <a:pt x="670194" y="945577"/>
                  </a:lnTo>
                  <a:lnTo>
                    <a:pt x="711068" y="927172"/>
                  </a:lnTo>
                  <a:lnTo>
                    <a:pt x="749852" y="905240"/>
                  </a:lnTo>
                  <a:lnTo>
                    <a:pt x="786340" y="879986"/>
                  </a:lnTo>
                  <a:lnTo>
                    <a:pt x="820327" y="851616"/>
                  </a:lnTo>
                  <a:lnTo>
                    <a:pt x="851608" y="820334"/>
                  </a:lnTo>
                  <a:lnTo>
                    <a:pt x="879977" y="786347"/>
                  </a:lnTo>
                  <a:lnTo>
                    <a:pt x="905231" y="749859"/>
                  </a:lnTo>
                  <a:lnTo>
                    <a:pt x="927162" y="711075"/>
                  </a:lnTo>
                  <a:lnTo>
                    <a:pt x="945566" y="670202"/>
                  </a:lnTo>
                  <a:lnTo>
                    <a:pt x="960237" y="627444"/>
                  </a:lnTo>
                  <a:lnTo>
                    <a:pt x="970971" y="583006"/>
                  </a:lnTo>
                  <a:lnTo>
                    <a:pt x="977562" y="537095"/>
                  </a:lnTo>
                  <a:lnTo>
                    <a:pt x="979805" y="489915"/>
                  </a:lnTo>
                  <a:lnTo>
                    <a:pt x="977562" y="442734"/>
                  </a:lnTo>
                  <a:lnTo>
                    <a:pt x="970971" y="396823"/>
                  </a:lnTo>
                  <a:lnTo>
                    <a:pt x="960237" y="352385"/>
                  </a:lnTo>
                  <a:lnTo>
                    <a:pt x="945566" y="309626"/>
                  </a:lnTo>
                  <a:lnTo>
                    <a:pt x="927162" y="268752"/>
                  </a:lnTo>
                  <a:lnTo>
                    <a:pt x="905231" y="229967"/>
                  </a:lnTo>
                  <a:lnTo>
                    <a:pt x="879977" y="193478"/>
                  </a:lnTo>
                  <a:lnTo>
                    <a:pt x="851608" y="159489"/>
                  </a:lnTo>
                  <a:lnTo>
                    <a:pt x="820327" y="128206"/>
                  </a:lnTo>
                  <a:lnTo>
                    <a:pt x="786340" y="99835"/>
                  </a:lnTo>
                  <a:lnTo>
                    <a:pt x="749852" y="74580"/>
                  </a:lnTo>
                  <a:lnTo>
                    <a:pt x="711068" y="52647"/>
                  </a:lnTo>
                  <a:lnTo>
                    <a:pt x="670194" y="34242"/>
                  </a:lnTo>
                  <a:lnTo>
                    <a:pt x="627436" y="19569"/>
                  </a:lnTo>
                  <a:lnTo>
                    <a:pt x="582997" y="8834"/>
                  </a:lnTo>
                  <a:lnTo>
                    <a:pt x="537084" y="2242"/>
                  </a:lnTo>
                  <a:lnTo>
                    <a:pt x="489902" y="0"/>
                  </a:lnTo>
                  <a:close/>
                </a:path>
              </a:pathLst>
            </a:custGeom>
            <a:solidFill>
              <a:srgbClr val="7F5CA3"/>
            </a:solidFill>
          </p:spPr>
          <p:txBody>
            <a:bodyPr wrap="square" lIns="0" tIns="0" rIns="0" bIns="0" rtlCol="0">
              <a:noAutofit/>
            </a:bodyPr>
            <a:lstStyle>
              <a:defPPr>
                <a:defRPr kern="0"/>
              </a:defPPr>
            </a:lstStyle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object 19">
              <a:extLst>
                <a:ext uri="{FF2B5EF4-FFF2-40B4-BE49-F238E27FC236}">
                  <a16:creationId xmlns:a16="http://schemas.microsoft.com/office/drawing/2014/main" id="{876F2C1F-6BCA-EC65-64D5-32FFC20FE3CD}"/>
                </a:ext>
              </a:extLst>
            </p:cNvPr>
            <p:cNvSpPr/>
            <p:nvPr/>
          </p:nvSpPr>
          <p:spPr>
            <a:xfrm>
              <a:off x="8502868" y="651944"/>
              <a:ext cx="568325" cy="284480"/>
            </a:xfrm>
            <a:custGeom>
              <a:avLst/>
              <a:gdLst/>
              <a:ahLst/>
              <a:cxnLst/>
              <a:rect l="l" t="t" r="r" b="b"/>
              <a:pathLst>
                <a:path w="568325" h="284480">
                  <a:moveTo>
                    <a:pt x="568261" y="0"/>
                  </a:moveTo>
                  <a:lnTo>
                    <a:pt x="435863" y="0"/>
                  </a:lnTo>
                  <a:lnTo>
                    <a:pt x="428115" y="47907"/>
                  </a:lnTo>
                  <a:lnTo>
                    <a:pt x="406547" y="89552"/>
                  </a:lnTo>
                  <a:lnTo>
                    <a:pt x="373681" y="122415"/>
                  </a:lnTo>
                  <a:lnTo>
                    <a:pt x="332033" y="143979"/>
                  </a:lnTo>
                  <a:lnTo>
                    <a:pt x="284124" y="151726"/>
                  </a:lnTo>
                  <a:lnTo>
                    <a:pt x="236216" y="143979"/>
                  </a:lnTo>
                  <a:lnTo>
                    <a:pt x="194572" y="122415"/>
                  </a:lnTo>
                  <a:lnTo>
                    <a:pt x="161709" y="89552"/>
                  </a:lnTo>
                  <a:lnTo>
                    <a:pt x="140145" y="47907"/>
                  </a:lnTo>
                  <a:lnTo>
                    <a:pt x="132397" y="0"/>
                  </a:lnTo>
                  <a:lnTo>
                    <a:pt x="0" y="0"/>
                  </a:lnTo>
                  <a:lnTo>
                    <a:pt x="3725" y="46025"/>
                  </a:lnTo>
                  <a:lnTo>
                    <a:pt x="14508" y="89709"/>
                  </a:lnTo>
                  <a:lnTo>
                    <a:pt x="31760" y="130461"/>
                  </a:lnTo>
                  <a:lnTo>
                    <a:pt x="54891" y="167692"/>
                  </a:lnTo>
                  <a:lnTo>
                    <a:pt x="83311" y="200812"/>
                  </a:lnTo>
                  <a:lnTo>
                    <a:pt x="116432" y="229232"/>
                  </a:lnTo>
                  <a:lnTo>
                    <a:pt x="153663" y="252363"/>
                  </a:lnTo>
                  <a:lnTo>
                    <a:pt x="194415" y="269615"/>
                  </a:lnTo>
                  <a:lnTo>
                    <a:pt x="238098" y="280398"/>
                  </a:lnTo>
                  <a:lnTo>
                    <a:pt x="284124" y="284124"/>
                  </a:lnTo>
                  <a:lnTo>
                    <a:pt x="330150" y="280398"/>
                  </a:lnTo>
                  <a:lnTo>
                    <a:pt x="373834" y="269615"/>
                  </a:lnTo>
                  <a:lnTo>
                    <a:pt x="414588" y="252363"/>
                  </a:lnTo>
                  <a:lnTo>
                    <a:pt x="451820" y="229232"/>
                  </a:lnTo>
                  <a:lnTo>
                    <a:pt x="484943" y="200812"/>
                  </a:lnTo>
                  <a:lnTo>
                    <a:pt x="513365" y="167692"/>
                  </a:lnTo>
                  <a:lnTo>
                    <a:pt x="536497" y="130461"/>
                  </a:lnTo>
                  <a:lnTo>
                    <a:pt x="553751" y="89709"/>
                  </a:lnTo>
                  <a:lnTo>
                    <a:pt x="564535" y="46025"/>
                  </a:lnTo>
                  <a:lnTo>
                    <a:pt x="568261" y="0"/>
                  </a:lnTo>
                  <a:close/>
                </a:path>
              </a:pathLst>
            </a:custGeom>
            <a:solidFill>
              <a:srgbClr val="FDC41F"/>
            </a:solidFill>
          </p:spPr>
          <p:txBody>
            <a:bodyPr wrap="square" lIns="0" tIns="0" rIns="0" bIns="0" rtlCol="0">
              <a:noAutofit/>
            </a:bodyPr>
            <a:lstStyle>
              <a:defPPr>
                <a:defRPr kern="0"/>
              </a:defPPr>
            </a:lstStyle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object 20">
              <a:extLst>
                <a:ext uri="{FF2B5EF4-FFF2-40B4-BE49-F238E27FC236}">
                  <a16:creationId xmlns:a16="http://schemas.microsoft.com/office/drawing/2014/main" id="{5F7E2975-B40A-5FE0-F3B9-8DE5189D76F4}"/>
                </a:ext>
              </a:extLst>
            </p:cNvPr>
            <p:cNvSpPr/>
            <p:nvPr/>
          </p:nvSpPr>
          <p:spPr>
            <a:xfrm>
              <a:off x="7161402" y="12"/>
              <a:ext cx="990600" cy="990600"/>
            </a:xfrm>
            <a:custGeom>
              <a:avLst/>
              <a:gdLst/>
              <a:ahLst/>
              <a:cxnLst/>
              <a:rect l="l" t="t" r="r" b="b"/>
              <a:pathLst>
                <a:path w="990600" h="990600">
                  <a:moveTo>
                    <a:pt x="990600" y="0"/>
                  </a:moveTo>
                  <a:lnTo>
                    <a:pt x="0" y="0"/>
                  </a:lnTo>
                  <a:lnTo>
                    <a:pt x="0" y="990587"/>
                  </a:lnTo>
                  <a:lnTo>
                    <a:pt x="990600" y="990587"/>
                  </a:lnTo>
                  <a:lnTo>
                    <a:pt x="990600" y="0"/>
                  </a:lnTo>
                  <a:close/>
                </a:path>
              </a:pathLst>
            </a:custGeom>
            <a:solidFill>
              <a:srgbClr val="D7E5E6"/>
            </a:solidFill>
          </p:spPr>
          <p:txBody>
            <a:bodyPr wrap="square" lIns="0" tIns="0" rIns="0" bIns="0" rtlCol="0">
              <a:noAutofit/>
            </a:bodyPr>
            <a:lstStyle>
              <a:defPPr>
                <a:defRPr kern="0"/>
              </a:defPPr>
            </a:lstStyle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object 21">
              <a:extLst>
                <a:ext uri="{FF2B5EF4-FFF2-40B4-BE49-F238E27FC236}">
                  <a16:creationId xmlns:a16="http://schemas.microsoft.com/office/drawing/2014/main" id="{A6C7EDE1-13E9-16A0-19D6-148C8578F912}"/>
                </a:ext>
              </a:extLst>
            </p:cNvPr>
            <p:cNvSpPr/>
            <p:nvPr/>
          </p:nvSpPr>
          <p:spPr>
            <a:xfrm>
              <a:off x="7161402" y="400061"/>
              <a:ext cx="822325" cy="556895"/>
            </a:xfrm>
            <a:custGeom>
              <a:avLst/>
              <a:gdLst/>
              <a:ahLst/>
              <a:cxnLst/>
              <a:rect l="l" t="t" r="r" b="b"/>
              <a:pathLst>
                <a:path w="822325" h="556894">
                  <a:moveTo>
                    <a:pt x="543891" y="99364"/>
                  </a:moveTo>
                  <a:lnTo>
                    <a:pt x="225477" y="99364"/>
                  </a:lnTo>
                  <a:lnTo>
                    <a:pt x="248721" y="100858"/>
                  </a:lnTo>
                  <a:lnTo>
                    <a:pt x="271276" y="105273"/>
                  </a:lnTo>
                  <a:lnTo>
                    <a:pt x="292932" y="112512"/>
                  </a:lnTo>
                  <a:lnTo>
                    <a:pt x="313475" y="122478"/>
                  </a:lnTo>
                  <a:lnTo>
                    <a:pt x="293289" y="157460"/>
                  </a:lnTo>
                  <a:lnTo>
                    <a:pt x="278274" y="195394"/>
                  </a:lnTo>
                  <a:lnTo>
                    <a:pt x="268912" y="235801"/>
                  </a:lnTo>
                  <a:lnTo>
                    <a:pt x="265685" y="278206"/>
                  </a:lnTo>
                  <a:lnTo>
                    <a:pt x="269333" y="323272"/>
                  </a:lnTo>
                  <a:lnTo>
                    <a:pt x="279892" y="366045"/>
                  </a:lnTo>
                  <a:lnTo>
                    <a:pt x="296784" y="405946"/>
                  </a:lnTo>
                  <a:lnTo>
                    <a:pt x="319434" y="442400"/>
                  </a:lnTo>
                  <a:lnTo>
                    <a:pt x="347262" y="474829"/>
                  </a:lnTo>
                  <a:lnTo>
                    <a:pt x="379692" y="502655"/>
                  </a:lnTo>
                  <a:lnTo>
                    <a:pt x="416148" y="525303"/>
                  </a:lnTo>
                  <a:lnTo>
                    <a:pt x="456051" y="542194"/>
                  </a:lnTo>
                  <a:lnTo>
                    <a:pt x="498825" y="552752"/>
                  </a:lnTo>
                  <a:lnTo>
                    <a:pt x="543891" y="556399"/>
                  </a:lnTo>
                  <a:lnTo>
                    <a:pt x="588958" y="552752"/>
                  </a:lnTo>
                  <a:lnTo>
                    <a:pt x="631732" y="542194"/>
                  </a:lnTo>
                  <a:lnTo>
                    <a:pt x="671635" y="525303"/>
                  </a:lnTo>
                  <a:lnTo>
                    <a:pt x="708090" y="502655"/>
                  </a:lnTo>
                  <a:lnTo>
                    <a:pt x="740521" y="474829"/>
                  </a:lnTo>
                  <a:lnTo>
                    <a:pt x="755780" y="457047"/>
                  </a:lnTo>
                  <a:lnTo>
                    <a:pt x="543891" y="457047"/>
                  </a:lnTo>
                  <a:lnTo>
                    <a:pt x="496401" y="450648"/>
                  </a:lnTo>
                  <a:lnTo>
                    <a:pt x="453693" y="432595"/>
                  </a:lnTo>
                  <a:lnTo>
                    <a:pt x="417483" y="404607"/>
                  </a:lnTo>
                  <a:lnTo>
                    <a:pt x="389492" y="368401"/>
                  </a:lnTo>
                  <a:lnTo>
                    <a:pt x="371437" y="325695"/>
                  </a:lnTo>
                  <a:lnTo>
                    <a:pt x="365037" y="278206"/>
                  </a:lnTo>
                  <a:lnTo>
                    <a:pt x="371437" y="230717"/>
                  </a:lnTo>
                  <a:lnTo>
                    <a:pt x="389492" y="188010"/>
                  </a:lnTo>
                  <a:lnTo>
                    <a:pt x="417483" y="151804"/>
                  </a:lnTo>
                  <a:lnTo>
                    <a:pt x="453693" y="123816"/>
                  </a:lnTo>
                  <a:lnTo>
                    <a:pt x="496401" y="105764"/>
                  </a:lnTo>
                  <a:lnTo>
                    <a:pt x="543891" y="99364"/>
                  </a:lnTo>
                  <a:close/>
                </a:path>
                <a:path w="822325" h="556894">
                  <a:moveTo>
                    <a:pt x="0" y="10050"/>
                  </a:moveTo>
                  <a:lnTo>
                    <a:pt x="0" y="115742"/>
                  </a:lnTo>
                  <a:lnTo>
                    <a:pt x="7894" y="118418"/>
                  </a:lnTo>
                  <a:lnTo>
                    <a:pt x="47964" y="145989"/>
                  </a:lnTo>
                  <a:lnTo>
                    <a:pt x="79130" y="183177"/>
                  </a:lnTo>
                  <a:lnTo>
                    <a:pt x="99337" y="227932"/>
                  </a:lnTo>
                  <a:lnTo>
                    <a:pt x="106529" y="278206"/>
                  </a:lnTo>
                  <a:lnTo>
                    <a:pt x="99337" y="328474"/>
                  </a:lnTo>
                  <a:lnTo>
                    <a:pt x="79130" y="373229"/>
                  </a:lnTo>
                  <a:lnTo>
                    <a:pt x="47964" y="410419"/>
                  </a:lnTo>
                  <a:lnTo>
                    <a:pt x="7894" y="437992"/>
                  </a:lnTo>
                  <a:lnTo>
                    <a:pt x="0" y="440668"/>
                  </a:lnTo>
                  <a:lnTo>
                    <a:pt x="0" y="546360"/>
                  </a:lnTo>
                  <a:lnTo>
                    <a:pt x="47439" y="529212"/>
                  </a:lnTo>
                  <a:lnTo>
                    <a:pt x="85697" y="506997"/>
                  </a:lnTo>
                  <a:lnTo>
                    <a:pt x="119798" y="479187"/>
                  </a:lnTo>
                  <a:lnTo>
                    <a:pt x="149112" y="446410"/>
                  </a:lnTo>
                  <a:lnTo>
                    <a:pt x="173008" y="409295"/>
                  </a:lnTo>
                  <a:lnTo>
                    <a:pt x="190875" y="368401"/>
                  </a:lnTo>
                  <a:lnTo>
                    <a:pt x="202030" y="324564"/>
                  </a:lnTo>
                  <a:lnTo>
                    <a:pt x="205893" y="278206"/>
                  </a:lnTo>
                  <a:lnTo>
                    <a:pt x="202277" y="233389"/>
                  </a:lnTo>
                  <a:lnTo>
                    <a:pt x="191814" y="190846"/>
                  </a:lnTo>
                  <a:lnTo>
                    <a:pt x="175081" y="151136"/>
                  </a:lnTo>
                  <a:lnTo>
                    <a:pt x="152655" y="114820"/>
                  </a:lnTo>
                  <a:lnTo>
                    <a:pt x="170011" y="108140"/>
                  </a:lnTo>
                  <a:lnTo>
                    <a:pt x="188013" y="103301"/>
                  </a:lnTo>
                  <a:lnTo>
                    <a:pt x="206542" y="100358"/>
                  </a:lnTo>
                  <a:lnTo>
                    <a:pt x="225477" y="99364"/>
                  </a:lnTo>
                  <a:lnTo>
                    <a:pt x="755784" y="99364"/>
                  </a:lnTo>
                  <a:lnTo>
                    <a:pt x="740521" y="81576"/>
                  </a:lnTo>
                  <a:lnTo>
                    <a:pt x="708090" y="53748"/>
                  </a:lnTo>
                  <a:lnTo>
                    <a:pt x="702322" y="50165"/>
                  </a:lnTo>
                  <a:lnTo>
                    <a:pt x="384811" y="50165"/>
                  </a:lnTo>
                  <a:lnTo>
                    <a:pt x="373218" y="43281"/>
                  </a:lnTo>
                  <a:lnTo>
                    <a:pt x="76417" y="43281"/>
                  </a:lnTo>
                  <a:lnTo>
                    <a:pt x="49880" y="28405"/>
                  </a:lnTo>
                  <a:lnTo>
                    <a:pt x="21653" y="16471"/>
                  </a:lnTo>
                  <a:lnTo>
                    <a:pt x="0" y="10050"/>
                  </a:lnTo>
                  <a:close/>
                </a:path>
                <a:path w="822325" h="556894">
                  <a:moveTo>
                    <a:pt x="755784" y="99364"/>
                  </a:moveTo>
                  <a:lnTo>
                    <a:pt x="543891" y="99364"/>
                  </a:lnTo>
                  <a:lnTo>
                    <a:pt x="591381" y="105764"/>
                  </a:lnTo>
                  <a:lnTo>
                    <a:pt x="634090" y="123816"/>
                  </a:lnTo>
                  <a:lnTo>
                    <a:pt x="670299" y="151804"/>
                  </a:lnTo>
                  <a:lnTo>
                    <a:pt x="698290" y="188010"/>
                  </a:lnTo>
                  <a:lnTo>
                    <a:pt x="716345" y="230717"/>
                  </a:lnTo>
                  <a:lnTo>
                    <a:pt x="722745" y="278206"/>
                  </a:lnTo>
                  <a:lnTo>
                    <a:pt x="716345" y="325695"/>
                  </a:lnTo>
                  <a:lnTo>
                    <a:pt x="698290" y="368401"/>
                  </a:lnTo>
                  <a:lnTo>
                    <a:pt x="670299" y="404607"/>
                  </a:lnTo>
                  <a:lnTo>
                    <a:pt x="634090" y="432595"/>
                  </a:lnTo>
                  <a:lnTo>
                    <a:pt x="591381" y="450648"/>
                  </a:lnTo>
                  <a:lnTo>
                    <a:pt x="543891" y="457047"/>
                  </a:lnTo>
                  <a:lnTo>
                    <a:pt x="755780" y="457047"/>
                  </a:lnTo>
                  <a:lnTo>
                    <a:pt x="790998" y="405946"/>
                  </a:lnTo>
                  <a:lnTo>
                    <a:pt x="807891" y="366045"/>
                  </a:lnTo>
                  <a:lnTo>
                    <a:pt x="818450" y="323272"/>
                  </a:lnTo>
                  <a:lnTo>
                    <a:pt x="822097" y="278206"/>
                  </a:lnTo>
                  <a:lnTo>
                    <a:pt x="818450" y="233139"/>
                  </a:lnTo>
                  <a:lnTo>
                    <a:pt x="807891" y="190365"/>
                  </a:lnTo>
                  <a:lnTo>
                    <a:pt x="790998" y="150462"/>
                  </a:lnTo>
                  <a:lnTo>
                    <a:pt x="768349" y="114007"/>
                  </a:lnTo>
                  <a:lnTo>
                    <a:pt x="755784" y="99364"/>
                  </a:lnTo>
                  <a:close/>
                </a:path>
                <a:path w="822325" h="556894">
                  <a:moveTo>
                    <a:pt x="543891" y="0"/>
                  </a:moveTo>
                  <a:lnTo>
                    <a:pt x="500440" y="3398"/>
                  </a:lnTo>
                  <a:lnTo>
                    <a:pt x="459103" y="13242"/>
                  </a:lnTo>
                  <a:lnTo>
                    <a:pt x="420390" y="29007"/>
                  </a:lnTo>
                  <a:lnTo>
                    <a:pt x="384811" y="50165"/>
                  </a:lnTo>
                  <a:lnTo>
                    <a:pt x="702322" y="50165"/>
                  </a:lnTo>
                  <a:lnTo>
                    <a:pt x="671635" y="31099"/>
                  </a:lnTo>
                  <a:lnTo>
                    <a:pt x="631732" y="14206"/>
                  </a:lnTo>
                  <a:lnTo>
                    <a:pt x="588958" y="3647"/>
                  </a:lnTo>
                  <a:lnTo>
                    <a:pt x="543891" y="0"/>
                  </a:lnTo>
                  <a:close/>
                </a:path>
                <a:path w="822325" h="556894">
                  <a:moveTo>
                    <a:pt x="225477" y="0"/>
                  </a:moveTo>
                  <a:lnTo>
                    <a:pt x="185841" y="2805"/>
                  </a:lnTo>
                  <a:lnTo>
                    <a:pt x="147470" y="11087"/>
                  </a:lnTo>
                  <a:lnTo>
                    <a:pt x="110838" y="24645"/>
                  </a:lnTo>
                  <a:lnTo>
                    <a:pt x="76417" y="43281"/>
                  </a:lnTo>
                  <a:lnTo>
                    <a:pt x="373218" y="43281"/>
                  </a:lnTo>
                  <a:lnTo>
                    <a:pt x="348483" y="28594"/>
                  </a:lnTo>
                  <a:lnTo>
                    <a:pt x="309445" y="12876"/>
                  </a:lnTo>
                  <a:lnTo>
                    <a:pt x="268255" y="3260"/>
                  </a:lnTo>
                  <a:lnTo>
                    <a:pt x="225477" y="0"/>
                  </a:lnTo>
                  <a:close/>
                </a:path>
              </a:pathLst>
            </a:custGeom>
            <a:solidFill>
              <a:srgbClr val="412468"/>
            </a:solidFill>
          </p:spPr>
          <p:txBody>
            <a:bodyPr wrap="square" lIns="0" tIns="0" rIns="0" bIns="0" rtlCol="0">
              <a:noAutofit/>
            </a:bodyPr>
            <a:lstStyle>
              <a:defPPr>
                <a:defRPr kern="0"/>
              </a:defPPr>
            </a:lstStyle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30434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5273DF-C207-B491-0216-C19B2CDD09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31137-D74C-2F69-94EE-D7B1673EB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545" y="2313246"/>
            <a:ext cx="4736250" cy="1140782"/>
          </a:xfrm>
        </p:spPr>
        <p:txBody>
          <a:bodyPr/>
          <a:lstStyle/>
          <a:p>
            <a:r>
              <a:rPr lang="en-GB" sz="4800" b="1" dirty="0"/>
              <a:t>Any questions? </a:t>
            </a:r>
            <a:br>
              <a:rPr lang="en-GB" sz="3600" b="1" dirty="0"/>
            </a:br>
            <a:endParaRPr lang="en-GB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CE5B0-A0A3-5661-5A62-E8323901F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169" y="2168686"/>
            <a:ext cx="10051400" cy="3879440"/>
          </a:xfrm>
        </p:spPr>
        <p:txBody>
          <a:bodyPr/>
          <a:lstStyle/>
          <a:p>
            <a:pPr marL="0" indent="0">
              <a:buNone/>
            </a:pPr>
            <a:endParaRPr lang="en-US" sz="3200" dirty="0"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endParaRPr lang="en-US" sz="3200" dirty="0"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endParaRPr lang="en-US" sz="3200" dirty="0"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2400" dirty="0">
                <a:latin typeface="Calibri"/>
                <a:ea typeface="Calibri"/>
                <a:cs typeface="Calibri"/>
              </a:rPr>
              <a:t>If you have any questions, get in touch with: </a:t>
            </a:r>
            <a:r>
              <a:rPr lang="en-US" sz="2400" i="1" dirty="0">
                <a:latin typeface="Calibri"/>
                <a:ea typeface="Calibri"/>
                <a:cs typeface="Calibri"/>
              </a:rPr>
              <a:t>Add contact details here</a:t>
            </a:r>
            <a:endParaRPr lang="en-US" sz="2400">
              <a:cs typeface="Arial"/>
            </a:endParaRPr>
          </a:p>
          <a:p>
            <a:pPr marL="0" indent="0">
              <a:buNone/>
            </a:pPr>
            <a:endParaRPr lang="en-GB" dirty="0">
              <a:cs typeface="Arial"/>
            </a:endParaRPr>
          </a:p>
          <a:p>
            <a:pPr marL="0" indent="0">
              <a:buNone/>
            </a:pPr>
            <a:endParaRPr lang="en-GB" dirty="0">
              <a:cs typeface="Arial"/>
            </a:endParaRPr>
          </a:p>
          <a:p>
            <a:pPr marL="0" indent="0">
              <a:buNone/>
            </a:pPr>
            <a:endParaRPr lang="en-GB" b="1" dirty="0">
              <a:cs typeface="Arial"/>
            </a:endParaRPr>
          </a:p>
          <a:p>
            <a:pPr>
              <a:buChar char="•"/>
            </a:pPr>
            <a:endParaRPr lang="en-GB" dirty="0">
              <a:cs typeface="Arial"/>
            </a:endParaRPr>
          </a:p>
          <a:p>
            <a:pPr marL="0" indent="0">
              <a:buNone/>
            </a:pPr>
            <a:endParaRPr lang="en-GB" dirty="0">
              <a:cs typeface="Arial"/>
            </a:endParaRPr>
          </a:p>
        </p:txBody>
      </p:sp>
      <p:grpSp>
        <p:nvGrpSpPr>
          <p:cNvPr id="21" name="object 8">
            <a:extLst>
              <a:ext uri="{FF2B5EF4-FFF2-40B4-BE49-F238E27FC236}">
                <a16:creationId xmlns:a16="http://schemas.microsoft.com/office/drawing/2014/main" id="{A3BB9D27-A1A8-65EC-70EA-848FF2AE804E}"/>
              </a:ext>
            </a:extLst>
          </p:cNvPr>
          <p:cNvGrpSpPr/>
          <p:nvPr/>
        </p:nvGrpSpPr>
        <p:grpSpPr>
          <a:xfrm>
            <a:off x="9042275" y="-378"/>
            <a:ext cx="1655084" cy="1675432"/>
            <a:chOff x="9473269" y="4754080"/>
            <a:chExt cx="2621915" cy="2794127"/>
          </a:xfrm>
        </p:grpSpPr>
        <p:sp>
          <p:nvSpPr>
            <p:cNvPr id="14" name="object 10">
              <a:extLst>
                <a:ext uri="{FF2B5EF4-FFF2-40B4-BE49-F238E27FC236}">
                  <a16:creationId xmlns:a16="http://schemas.microsoft.com/office/drawing/2014/main" id="{FCBF5DDD-A627-BA65-B479-3311BAF4A54D}"/>
                </a:ext>
              </a:extLst>
            </p:cNvPr>
            <p:cNvSpPr/>
            <p:nvPr/>
          </p:nvSpPr>
          <p:spPr>
            <a:xfrm>
              <a:off x="9473269" y="4754080"/>
              <a:ext cx="1397000" cy="1397000"/>
            </a:xfrm>
            <a:custGeom>
              <a:avLst/>
              <a:gdLst/>
              <a:ahLst/>
              <a:cxnLst/>
              <a:rect l="l" t="t" r="r" b="b"/>
              <a:pathLst>
                <a:path w="1397000" h="1397000">
                  <a:moveTo>
                    <a:pt x="1397000" y="0"/>
                  </a:moveTo>
                  <a:lnTo>
                    <a:pt x="0" y="0"/>
                  </a:lnTo>
                  <a:lnTo>
                    <a:pt x="0" y="1397000"/>
                  </a:lnTo>
                  <a:lnTo>
                    <a:pt x="1397000" y="1397000"/>
                  </a:lnTo>
                  <a:lnTo>
                    <a:pt x="1397000" y="0"/>
                  </a:lnTo>
                  <a:close/>
                </a:path>
              </a:pathLst>
            </a:custGeom>
            <a:solidFill>
              <a:srgbClr val="D7E5E6"/>
            </a:solidFill>
          </p:spPr>
          <p:txBody>
            <a:bodyPr wrap="square" lIns="0" tIns="0" rIns="0" bIns="0" rtlCol="0"/>
            <a:lstStyle>
              <a:defPPr>
                <a:defRPr kern="0"/>
              </a:defPPr>
            </a:lstStyle>
            <a:p>
              <a:endParaRPr/>
            </a:p>
          </p:txBody>
        </p:sp>
        <p:sp>
          <p:nvSpPr>
            <p:cNvPr id="15" name="object 11">
              <a:extLst>
                <a:ext uri="{FF2B5EF4-FFF2-40B4-BE49-F238E27FC236}">
                  <a16:creationId xmlns:a16="http://schemas.microsoft.com/office/drawing/2014/main" id="{EB7987B2-EB1B-C965-2BEC-274ED990EDEC}"/>
                </a:ext>
              </a:extLst>
            </p:cNvPr>
            <p:cNvSpPr/>
            <p:nvPr/>
          </p:nvSpPr>
          <p:spPr>
            <a:xfrm>
              <a:off x="9739373" y="5317264"/>
              <a:ext cx="864869" cy="834390"/>
            </a:xfrm>
            <a:custGeom>
              <a:avLst/>
              <a:gdLst/>
              <a:ahLst/>
              <a:cxnLst/>
              <a:rect l="l" t="t" r="r" b="b"/>
              <a:pathLst>
                <a:path w="864870" h="834389">
                  <a:moveTo>
                    <a:pt x="864806" y="0"/>
                  </a:moveTo>
                  <a:lnTo>
                    <a:pt x="0" y="0"/>
                  </a:lnTo>
                  <a:lnTo>
                    <a:pt x="90004" y="833818"/>
                  </a:lnTo>
                  <a:lnTo>
                    <a:pt x="774801" y="833818"/>
                  </a:lnTo>
                  <a:lnTo>
                    <a:pt x="864806" y="0"/>
                  </a:lnTo>
                  <a:close/>
                </a:path>
              </a:pathLst>
            </a:custGeom>
            <a:solidFill>
              <a:srgbClr val="F06680"/>
            </a:solidFill>
          </p:spPr>
          <p:txBody>
            <a:bodyPr wrap="square" lIns="0" tIns="0" rIns="0" bIns="0" rtlCol="0"/>
            <a:lstStyle>
              <a:defPPr>
                <a:defRPr kern="0"/>
              </a:defPPr>
            </a:lstStyle>
            <a:p>
              <a:endParaRPr/>
            </a:p>
          </p:txBody>
        </p:sp>
        <p:sp>
          <p:nvSpPr>
            <p:cNvPr id="16" name="object 12">
              <a:extLst>
                <a:ext uri="{FF2B5EF4-FFF2-40B4-BE49-F238E27FC236}">
                  <a16:creationId xmlns:a16="http://schemas.microsoft.com/office/drawing/2014/main" id="{D548E4CD-BCBE-B7E7-15B8-1DE04ECEA1FA}"/>
                </a:ext>
              </a:extLst>
            </p:cNvPr>
            <p:cNvSpPr/>
            <p:nvPr/>
          </p:nvSpPr>
          <p:spPr>
            <a:xfrm>
              <a:off x="9473270" y="5086947"/>
              <a:ext cx="1397000" cy="2461260"/>
            </a:xfrm>
            <a:custGeom>
              <a:avLst/>
              <a:gdLst/>
              <a:ahLst/>
              <a:cxnLst/>
              <a:rect l="l" t="t" r="r" b="b"/>
              <a:pathLst>
                <a:path w="1397000" h="2461259">
                  <a:moveTo>
                    <a:pt x="1204302" y="174104"/>
                  </a:moveTo>
                  <a:lnTo>
                    <a:pt x="1199896" y="152209"/>
                  </a:lnTo>
                  <a:lnTo>
                    <a:pt x="1187843" y="134340"/>
                  </a:lnTo>
                  <a:lnTo>
                    <a:pt x="1169974" y="122301"/>
                  </a:lnTo>
                  <a:lnTo>
                    <a:pt x="1148080" y="117881"/>
                  </a:lnTo>
                  <a:lnTo>
                    <a:pt x="1131316" y="117881"/>
                  </a:lnTo>
                  <a:lnTo>
                    <a:pt x="1104900" y="28028"/>
                  </a:lnTo>
                  <a:lnTo>
                    <a:pt x="1072197" y="1663"/>
                  </a:lnTo>
                  <a:lnTo>
                    <a:pt x="984834" y="584"/>
                  </a:lnTo>
                  <a:lnTo>
                    <a:pt x="734136" y="0"/>
                  </a:lnTo>
                  <a:lnTo>
                    <a:pt x="465035" y="355"/>
                  </a:lnTo>
                  <a:lnTo>
                    <a:pt x="369582" y="889"/>
                  </a:lnTo>
                  <a:lnTo>
                    <a:pt x="324751" y="1663"/>
                  </a:lnTo>
                  <a:lnTo>
                    <a:pt x="292087" y="28003"/>
                  </a:lnTo>
                  <a:lnTo>
                    <a:pt x="266128" y="117881"/>
                  </a:lnTo>
                  <a:lnTo>
                    <a:pt x="248894" y="117881"/>
                  </a:lnTo>
                  <a:lnTo>
                    <a:pt x="227012" y="122301"/>
                  </a:lnTo>
                  <a:lnTo>
                    <a:pt x="209143" y="134340"/>
                  </a:lnTo>
                  <a:lnTo>
                    <a:pt x="197091" y="152209"/>
                  </a:lnTo>
                  <a:lnTo>
                    <a:pt x="192671" y="174104"/>
                  </a:lnTo>
                  <a:lnTo>
                    <a:pt x="197091" y="195986"/>
                  </a:lnTo>
                  <a:lnTo>
                    <a:pt x="209143" y="213855"/>
                  </a:lnTo>
                  <a:lnTo>
                    <a:pt x="227012" y="225907"/>
                  </a:lnTo>
                  <a:lnTo>
                    <a:pt x="248894" y="230327"/>
                  </a:lnTo>
                  <a:lnTo>
                    <a:pt x="1148080" y="230327"/>
                  </a:lnTo>
                  <a:lnTo>
                    <a:pt x="1169974" y="225907"/>
                  </a:lnTo>
                  <a:lnTo>
                    <a:pt x="1187843" y="213855"/>
                  </a:lnTo>
                  <a:lnTo>
                    <a:pt x="1199896" y="195986"/>
                  </a:lnTo>
                  <a:lnTo>
                    <a:pt x="1204302" y="174104"/>
                  </a:lnTo>
                  <a:close/>
                </a:path>
                <a:path w="1397000" h="2461259">
                  <a:moveTo>
                    <a:pt x="1397000" y="1064133"/>
                  </a:moveTo>
                  <a:lnTo>
                    <a:pt x="0" y="1064133"/>
                  </a:lnTo>
                  <a:lnTo>
                    <a:pt x="0" y="2461133"/>
                  </a:lnTo>
                  <a:lnTo>
                    <a:pt x="1397000" y="2461133"/>
                  </a:lnTo>
                  <a:lnTo>
                    <a:pt x="1397000" y="1064133"/>
                  </a:lnTo>
                  <a:close/>
                </a:path>
              </a:pathLst>
            </a:custGeom>
            <a:solidFill>
              <a:srgbClr val="7F5CA3"/>
            </a:solidFill>
          </p:spPr>
          <p:txBody>
            <a:bodyPr wrap="square" lIns="0" tIns="0" rIns="0" bIns="0" rtlCol="0"/>
            <a:lstStyle>
              <a:defPPr>
                <a:defRPr kern="0"/>
              </a:defPPr>
            </a:lstStyle>
            <a:p>
              <a:endParaRPr/>
            </a:p>
          </p:txBody>
        </p:sp>
        <p:sp>
          <p:nvSpPr>
            <p:cNvPr id="17" name="object 13">
              <a:extLst>
                <a:ext uri="{FF2B5EF4-FFF2-40B4-BE49-F238E27FC236}">
                  <a16:creationId xmlns:a16="http://schemas.microsoft.com/office/drawing/2014/main" id="{8DC6DDE1-BCFF-1714-CA23-4E38F05692D7}"/>
                </a:ext>
              </a:extLst>
            </p:cNvPr>
            <p:cNvSpPr/>
            <p:nvPr/>
          </p:nvSpPr>
          <p:spPr>
            <a:xfrm>
              <a:off x="9826059" y="6319991"/>
              <a:ext cx="802005" cy="1003300"/>
            </a:xfrm>
            <a:custGeom>
              <a:avLst/>
              <a:gdLst/>
              <a:ahLst/>
              <a:cxnLst/>
              <a:rect l="l" t="t" r="r" b="b"/>
              <a:pathLst>
                <a:path w="802004" h="1003300">
                  <a:moveTo>
                    <a:pt x="191441" y="0"/>
                  </a:moveTo>
                  <a:lnTo>
                    <a:pt x="153327" y="2716"/>
                  </a:lnTo>
                  <a:lnTo>
                    <a:pt x="120483" y="19641"/>
                  </a:lnTo>
                  <a:lnTo>
                    <a:pt x="97385" y="47066"/>
                  </a:lnTo>
                  <a:lnTo>
                    <a:pt x="85909" y="81228"/>
                  </a:lnTo>
                  <a:lnTo>
                    <a:pt x="87934" y="118363"/>
                  </a:lnTo>
                  <a:lnTo>
                    <a:pt x="99923" y="166140"/>
                  </a:lnTo>
                  <a:lnTo>
                    <a:pt x="107778" y="209968"/>
                  </a:lnTo>
                  <a:lnTo>
                    <a:pt x="109516" y="254075"/>
                  </a:lnTo>
                  <a:lnTo>
                    <a:pt x="105233" y="297839"/>
                  </a:lnTo>
                  <a:lnTo>
                    <a:pt x="95021" y="340638"/>
                  </a:lnTo>
                  <a:lnTo>
                    <a:pt x="61496" y="394172"/>
                  </a:lnTo>
                  <a:lnTo>
                    <a:pt x="6045" y="424521"/>
                  </a:lnTo>
                  <a:lnTo>
                    <a:pt x="0" y="426096"/>
                  </a:lnTo>
                  <a:lnTo>
                    <a:pt x="129705" y="1002829"/>
                  </a:lnTo>
                  <a:lnTo>
                    <a:pt x="704875" y="858138"/>
                  </a:lnTo>
                  <a:lnTo>
                    <a:pt x="728062" y="846527"/>
                  </a:lnTo>
                  <a:lnTo>
                    <a:pt x="744583" y="827653"/>
                  </a:lnTo>
                  <a:lnTo>
                    <a:pt x="752943" y="803990"/>
                  </a:lnTo>
                  <a:lnTo>
                    <a:pt x="751649" y="778013"/>
                  </a:lnTo>
                  <a:lnTo>
                    <a:pt x="746940" y="765085"/>
                  </a:lnTo>
                  <a:lnTo>
                    <a:pt x="739908" y="753751"/>
                  </a:lnTo>
                  <a:lnTo>
                    <a:pt x="730904" y="744211"/>
                  </a:lnTo>
                  <a:lnTo>
                    <a:pt x="720280" y="736662"/>
                  </a:lnTo>
                  <a:lnTo>
                    <a:pt x="749391" y="721232"/>
                  </a:lnTo>
                  <a:lnTo>
                    <a:pt x="770058" y="696859"/>
                  </a:lnTo>
                  <a:lnTo>
                    <a:pt x="780438" y="666587"/>
                  </a:lnTo>
                  <a:lnTo>
                    <a:pt x="778687" y="633462"/>
                  </a:lnTo>
                  <a:lnTo>
                    <a:pt x="772504" y="616594"/>
                  </a:lnTo>
                  <a:lnTo>
                    <a:pt x="763274" y="601825"/>
                  </a:lnTo>
                  <a:lnTo>
                    <a:pt x="751461" y="589415"/>
                  </a:lnTo>
                  <a:lnTo>
                    <a:pt x="737527" y="579627"/>
                  </a:lnTo>
                  <a:lnTo>
                    <a:pt x="741121" y="578915"/>
                  </a:lnTo>
                  <a:lnTo>
                    <a:pt x="770326" y="564647"/>
                  </a:lnTo>
                  <a:lnTo>
                    <a:pt x="791057" y="540561"/>
                  </a:lnTo>
                  <a:lnTo>
                    <a:pt x="801425" y="509960"/>
                  </a:lnTo>
                  <a:lnTo>
                    <a:pt x="799541" y="476147"/>
                  </a:lnTo>
                  <a:lnTo>
                    <a:pt x="789502" y="451936"/>
                  </a:lnTo>
                  <a:lnTo>
                    <a:pt x="773561" y="432534"/>
                  </a:lnTo>
                  <a:lnTo>
                    <a:pt x="753180" y="418834"/>
                  </a:lnTo>
                  <a:lnTo>
                    <a:pt x="729818" y="411733"/>
                  </a:lnTo>
                  <a:lnTo>
                    <a:pt x="756104" y="393469"/>
                  </a:lnTo>
                  <a:lnTo>
                    <a:pt x="774717" y="369705"/>
                  </a:lnTo>
                  <a:lnTo>
                    <a:pt x="783841" y="341345"/>
                  </a:lnTo>
                  <a:lnTo>
                    <a:pt x="781659" y="309294"/>
                  </a:lnTo>
                  <a:lnTo>
                    <a:pt x="765859" y="276548"/>
                  </a:lnTo>
                  <a:lnTo>
                    <a:pt x="739774" y="255105"/>
                  </a:lnTo>
                  <a:lnTo>
                    <a:pt x="706518" y="245285"/>
                  </a:lnTo>
                  <a:lnTo>
                    <a:pt x="669201" y="247407"/>
                  </a:lnTo>
                  <a:lnTo>
                    <a:pt x="321652" y="328929"/>
                  </a:lnTo>
                  <a:lnTo>
                    <a:pt x="321081" y="311580"/>
                  </a:lnTo>
                  <a:lnTo>
                    <a:pt x="317745" y="262108"/>
                  </a:lnTo>
                  <a:lnTo>
                    <a:pt x="310963" y="213082"/>
                  </a:lnTo>
                  <a:lnTo>
                    <a:pt x="300773" y="164681"/>
                  </a:lnTo>
                  <a:lnTo>
                    <a:pt x="287212" y="117085"/>
                  </a:lnTo>
                  <a:lnTo>
                    <a:pt x="270319" y="70471"/>
                  </a:lnTo>
                  <a:lnTo>
                    <a:pt x="226225" y="11929"/>
                  </a:lnTo>
                  <a:lnTo>
                    <a:pt x="191441" y="0"/>
                  </a:lnTo>
                  <a:close/>
                </a:path>
              </a:pathLst>
            </a:custGeom>
            <a:solidFill>
              <a:srgbClr val="FDC41F"/>
            </a:solidFill>
          </p:spPr>
          <p:txBody>
            <a:bodyPr wrap="square" lIns="0" tIns="0" rIns="0" bIns="0" rtlCol="0"/>
            <a:lstStyle>
              <a:defPPr>
                <a:defRPr kern="0"/>
              </a:defPPr>
            </a:lstStyle>
            <a:p>
              <a:endParaRPr/>
            </a:p>
          </p:txBody>
        </p:sp>
        <p:sp>
          <p:nvSpPr>
            <p:cNvPr id="18" name="object 14">
              <a:extLst>
                <a:ext uri="{FF2B5EF4-FFF2-40B4-BE49-F238E27FC236}">
                  <a16:creationId xmlns:a16="http://schemas.microsoft.com/office/drawing/2014/main" id="{0D4489C9-0E31-A3B1-2138-C6D02D44EBC9}"/>
                </a:ext>
              </a:extLst>
            </p:cNvPr>
            <p:cNvSpPr/>
            <p:nvPr/>
          </p:nvSpPr>
          <p:spPr>
            <a:xfrm>
              <a:off x="9473280" y="6746088"/>
              <a:ext cx="533400" cy="802005"/>
            </a:xfrm>
            <a:custGeom>
              <a:avLst/>
              <a:gdLst/>
              <a:ahLst/>
              <a:cxnLst/>
              <a:rect l="l" t="t" r="r" b="b"/>
              <a:pathLst>
                <a:path w="533400" h="802004">
                  <a:moveTo>
                    <a:pt x="352780" y="0"/>
                  </a:moveTo>
                  <a:lnTo>
                    <a:pt x="351917" y="203"/>
                  </a:lnTo>
                  <a:lnTo>
                    <a:pt x="0" y="82461"/>
                  </a:lnTo>
                  <a:lnTo>
                    <a:pt x="0" y="801992"/>
                  </a:lnTo>
                  <a:lnTo>
                    <a:pt x="533146" y="801992"/>
                  </a:lnTo>
                  <a:lnTo>
                    <a:pt x="352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>
              <a:defPPr>
                <a:defRPr kern="0"/>
              </a:defPPr>
            </a:lstStyle>
            <a:p>
              <a:endParaRPr/>
            </a:p>
          </p:txBody>
        </p:sp>
        <p:sp>
          <p:nvSpPr>
            <p:cNvPr id="19" name="object 15">
              <a:extLst>
                <a:ext uri="{FF2B5EF4-FFF2-40B4-BE49-F238E27FC236}">
                  <a16:creationId xmlns:a16="http://schemas.microsoft.com/office/drawing/2014/main" id="{ADB8541C-8976-3EA2-8CBE-25F4EB2DD150}"/>
                </a:ext>
              </a:extLst>
            </p:cNvPr>
            <p:cNvSpPr/>
            <p:nvPr/>
          </p:nvSpPr>
          <p:spPr>
            <a:xfrm>
              <a:off x="10870269" y="4754080"/>
              <a:ext cx="1224915" cy="2794000"/>
            </a:xfrm>
            <a:custGeom>
              <a:avLst/>
              <a:gdLst/>
              <a:ahLst/>
              <a:cxnLst/>
              <a:rect l="l" t="t" r="r" b="b"/>
              <a:pathLst>
                <a:path w="1224915" h="2794000">
                  <a:moveTo>
                    <a:pt x="1224368" y="0"/>
                  </a:moveTo>
                  <a:lnTo>
                    <a:pt x="0" y="0"/>
                  </a:lnTo>
                  <a:lnTo>
                    <a:pt x="0" y="2794000"/>
                  </a:lnTo>
                  <a:lnTo>
                    <a:pt x="1224368" y="2794000"/>
                  </a:lnTo>
                  <a:lnTo>
                    <a:pt x="1224368" y="0"/>
                  </a:lnTo>
                  <a:close/>
                </a:path>
              </a:pathLst>
            </a:custGeom>
            <a:solidFill>
              <a:srgbClr val="F6A3B3"/>
            </a:solidFill>
          </p:spPr>
          <p:txBody>
            <a:bodyPr wrap="square" lIns="0" tIns="0" rIns="0" bIns="0" rtlCol="0"/>
            <a:lstStyle>
              <a:defPPr>
                <a:defRPr kern="0"/>
              </a:defPPr>
            </a:lstStyle>
            <a:p>
              <a:endParaRPr/>
            </a:p>
          </p:txBody>
        </p:sp>
        <p:sp>
          <p:nvSpPr>
            <p:cNvPr id="20" name="object 16">
              <a:extLst>
                <a:ext uri="{FF2B5EF4-FFF2-40B4-BE49-F238E27FC236}">
                  <a16:creationId xmlns:a16="http://schemas.microsoft.com/office/drawing/2014/main" id="{9C5BF15A-7250-2052-8E53-7097F5F33F3B}"/>
                </a:ext>
              </a:extLst>
            </p:cNvPr>
            <p:cNvSpPr/>
            <p:nvPr/>
          </p:nvSpPr>
          <p:spPr>
            <a:xfrm>
              <a:off x="10870264" y="4754080"/>
              <a:ext cx="1224915" cy="2794000"/>
            </a:xfrm>
            <a:custGeom>
              <a:avLst/>
              <a:gdLst/>
              <a:ahLst/>
              <a:cxnLst/>
              <a:rect l="l" t="t" r="r" b="b"/>
              <a:pathLst>
                <a:path w="1224915" h="2794000">
                  <a:moveTo>
                    <a:pt x="1224368" y="0"/>
                  </a:moveTo>
                  <a:lnTo>
                    <a:pt x="0" y="2794000"/>
                  </a:lnTo>
                  <a:lnTo>
                    <a:pt x="1224368" y="2794000"/>
                  </a:lnTo>
                  <a:lnTo>
                    <a:pt x="1224368" y="0"/>
                  </a:lnTo>
                  <a:close/>
                </a:path>
              </a:pathLst>
            </a:custGeom>
            <a:solidFill>
              <a:srgbClr val="F06680"/>
            </a:solidFill>
          </p:spPr>
          <p:txBody>
            <a:bodyPr wrap="square" lIns="0" tIns="0" rIns="0" bIns="0" rtlCol="0"/>
            <a:lstStyle>
              <a:defPPr>
                <a:defRPr kern="0"/>
              </a:defPPr>
            </a:lstStyle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5401103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6|11.8|13.9|1.2|37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6|11.8|13.9|1.2|37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FAB Theme Colours">
      <a:dk1>
        <a:sysClr val="windowText" lastClr="000000"/>
      </a:dk1>
      <a:lt1>
        <a:sysClr val="window" lastClr="FFFFFF"/>
      </a:lt1>
      <a:dk2>
        <a:srgbClr val="412468"/>
      </a:dk2>
      <a:lt2>
        <a:srgbClr val="B7B6CA"/>
      </a:lt2>
      <a:accent1>
        <a:srgbClr val="412468"/>
      </a:accent1>
      <a:accent2>
        <a:srgbClr val="7F5CA3"/>
      </a:accent2>
      <a:accent3>
        <a:srgbClr val="F06680"/>
      </a:accent3>
      <a:accent4>
        <a:srgbClr val="FDC41F"/>
      </a:accent4>
      <a:accent5>
        <a:srgbClr val="24736D"/>
      </a:accent5>
      <a:accent6>
        <a:srgbClr val="6BBFA3"/>
      </a:accent6>
      <a:hlink>
        <a:srgbClr val="412468"/>
      </a:hlink>
      <a:folHlink>
        <a:srgbClr val="7F5CA3"/>
      </a:folHlink>
    </a:clrScheme>
    <a:fontScheme name="CFAB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FAB_Presentation" id="{75B55EB3-898B-40EF-86E2-EF1B7F5F7C4E}" vid="{CB10ADAE-814F-4ADF-9303-5E4D45055DF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A00E53BFBB8D459236327E52ABA051" ma:contentTypeVersion="18" ma:contentTypeDescription="Create a new document." ma:contentTypeScope="" ma:versionID="2b8f487afda409e55b772a4e457aa8e6">
  <xsd:schema xmlns:xsd="http://www.w3.org/2001/XMLSchema" xmlns:xs="http://www.w3.org/2001/XMLSchema" xmlns:p="http://schemas.microsoft.com/office/2006/metadata/properties" xmlns:ns2="abfd490c-c429-441d-90ac-3794cd896ef6" xmlns:ns3="b1f69ef2-6eba-4dcf-ba95-f4d4f2e39416" targetNamespace="http://schemas.microsoft.com/office/2006/metadata/properties" ma:root="true" ma:fieldsID="d35c80dc13c98901c34254465aaa6a94" ns2:_="" ns3:_="">
    <xsd:import namespace="abfd490c-c429-441d-90ac-3794cd896ef6"/>
    <xsd:import namespace="b1f69ef2-6eba-4dcf-ba95-f4d4f2e394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fd490c-c429-441d-90ac-3794cd896e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7619fbf-a491-4819-8265-8a3d053321e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f69ef2-6eba-4dcf-ba95-f4d4f2e3941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a040896-4087-4b34-b929-badf5bbc2f21}" ma:internalName="TaxCatchAll" ma:showField="CatchAllData" ma:web="b1f69ef2-6eba-4dcf-ba95-f4d4f2e394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1f69ef2-6eba-4dcf-ba95-f4d4f2e39416">
      <UserInfo>
        <DisplayName>Michellie Hess</DisplayName>
        <AccountId>1044</AccountId>
        <AccountType/>
      </UserInfo>
      <UserInfo>
        <DisplayName>Rachel Allen</DisplayName>
        <AccountId>1273</AccountId>
        <AccountType/>
      </UserInfo>
      <UserInfo>
        <DisplayName>Tracy Riddell</DisplayName>
        <AccountId>753</AccountId>
        <AccountType/>
      </UserInfo>
      <UserInfo>
        <DisplayName>John Kiernan</DisplayName>
        <AccountId>160</AccountId>
        <AccountType/>
      </UserInfo>
      <UserInfo>
        <DisplayName>Emily Andrews</DisplayName>
        <AccountId>13</AccountId>
        <AccountType/>
      </UserInfo>
    </SharedWithUsers>
    <lcf76f155ced4ddcb4097134ff3c332f xmlns="abfd490c-c429-441d-90ac-3794cd896ef6">
      <Terms xmlns="http://schemas.microsoft.com/office/infopath/2007/PartnerControls"/>
    </lcf76f155ced4ddcb4097134ff3c332f>
    <TaxCatchAll xmlns="b1f69ef2-6eba-4dcf-ba95-f4d4f2e3941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9630FD-6B21-45FE-AA91-5B1D1CCE49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fd490c-c429-441d-90ac-3794cd896ef6"/>
    <ds:schemaRef ds:uri="b1f69ef2-6eba-4dcf-ba95-f4d4f2e394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94BF2B7-016F-4673-979B-AD9047931F6F}">
  <ds:schemaRefs>
    <ds:schemaRef ds:uri="http://schemas.microsoft.com/office/2006/metadata/properties"/>
    <ds:schemaRef ds:uri="b1f69ef2-6eba-4dcf-ba95-f4d4f2e39416"/>
    <ds:schemaRef ds:uri="http://schemas.microsoft.com/office/2006/documentManagement/types"/>
    <ds:schemaRef ds:uri="abfd490c-c429-441d-90ac-3794cd896ef6"/>
    <ds:schemaRef ds:uri="http://purl.org/dc/elements/1.1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755C840-937F-463A-835A-A4D19AF6CA5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249</Words>
  <Application>Microsoft Office PowerPoint</Application>
  <PresentationFormat>Custom</PresentationFormat>
  <Paragraphs>51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Office Theme</vt:lpstr>
      <vt:lpstr>PowerPoint Presentation</vt:lpstr>
      <vt:lpstr>Why being age-friendly matters </vt:lpstr>
      <vt:lpstr>The Pledge</vt:lpstr>
      <vt:lpstr>The Pledge we are taking</vt:lpstr>
      <vt:lpstr>What we’re doing — next steps </vt:lpstr>
      <vt:lpstr>What you can do now </vt:lpstr>
      <vt:lpstr>Any questions?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1613</cp:revision>
  <dcterms:created xsi:type="dcterms:W3CDTF">2022-11-21T14:57:33Z</dcterms:created>
  <dcterms:modified xsi:type="dcterms:W3CDTF">2025-02-04T15:19:48Z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0x01010025A00E53BFBB8D459236327E52ABA051</vt:lpwstr>
  </property>
  <property fmtid="{D5CDD505-2E9C-101B-9397-08002B2CF9AE}" pid="3" name="MediaServiceImageTags">
    <vt:lpwstr/>
  </property>
</Properties>
</file>